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1"/>
  </p:notesMasterIdLst>
  <p:handoutMasterIdLst>
    <p:handoutMasterId r:id="rId32"/>
  </p:handoutMasterIdLst>
  <p:sldIdLst>
    <p:sldId id="256" r:id="rId3"/>
    <p:sldId id="257" r:id="rId4"/>
    <p:sldId id="323" r:id="rId5"/>
    <p:sldId id="322" r:id="rId6"/>
    <p:sldId id="258" r:id="rId7"/>
    <p:sldId id="386" r:id="rId8"/>
    <p:sldId id="364" r:id="rId9"/>
    <p:sldId id="387" r:id="rId10"/>
    <p:sldId id="389" r:id="rId11"/>
    <p:sldId id="390" r:id="rId12"/>
    <p:sldId id="287" r:id="rId13"/>
    <p:sldId id="288" r:id="rId14"/>
    <p:sldId id="268" r:id="rId15"/>
    <p:sldId id="263" r:id="rId16"/>
    <p:sldId id="368" r:id="rId17"/>
    <p:sldId id="369" r:id="rId18"/>
    <p:sldId id="383" r:id="rId19"/>
    <p:sldId id="445" r:id="rId20"/>
    <p:sldId id="362" r:id="rId21"/>
    <p:sldId id="375" r:id="rId22"/>
    <p:sldId id="436" r:id="rId23"/>
    <p:sldId id="264" r:id="rId24"/>
    <p:sldId id="378" r:id="rId25"/>
    <p:sldId id="431" r:id="rId26"/>
    <p:sldId id="360" r:id="rId27"/>
    <p:sldId id="432" r:id="rId28"/>
    <p:sldId id="433" r:id="rId29"/>
    <p:sldId id="434"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2597"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E07E3D"/>
    <a:srgbClr val="FEF7F2"/>
    <a:srgbClr val="F8CBAD"/>
    <a:srgbClr val="2F528F"/>
    <a:srgbClr val="00B050"/>
    <a:srgbClr val="9464B8"/>
    <a:srgbClr val="FF2828"/>
    <a:srgbClr val="EB8A10"/>
    <a:srgbClr val="E3A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4642" autoAdjust="0"/>
  </p:normalViewPr>
  <p:slideViewPr>
    <p:cSldViewPr snapToGrid="0">
      <p:cViewPr varScale="1">
        <p:scale>
          <a:sx n="57" d="100"/>
          <a:sy n="57" d="100"/>
        </p:scale>
        <p:origin x="102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Hello everyone, I am </a:t>
            </a:r>
            <a:r>
              <a:rPr lang="en-US" altLang="zh-CN" sz="1800" kern="100" dirty="0" err="1">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Zhicheng</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Today I will introduce our work: WISE low-cost</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wide band spectrum sensing using UWB.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In this CFR, it has both the external in-air signal response X(f) and internal response H(f). \ So, if we can remove the H(f) from the CFR, we can get the spectrum information of in-air signal. \ As the UWB has a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maximum</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receiving bandwidth of 900MHz, we can sense up to 900MHz bandwidth in one detection.</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Although it sounds straightforward, we face two challenges. The first challenge is how to extract the in-air signal and the second challenge is how to address the nature limitations of low-cost devices.</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For the first challenge,</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In System design, we use a \ sensing antenna to receive the external in-air signal, and use a wire\</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to connect the UWB transmitter and \ receivers. The UWB transmitter will \ transmit</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preamble as a trigger for</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measurement. The UWB receivers \ will calculate the CFR only when the preamble has been detected.  \ In the wired connection, the H(f) and P(f) could be assumed as Constants.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when we know the H(f), can we directly remove H(f) to calculate the in-air signal? the answer is no, For example, we \  have captured two in-air signals, the CFR is H1(f) and H2(f)</a:t>
            </a:r>
            <a:r>
              <a:rPr lang="zh-CN" altLang="en-US"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If we directly remove the H(f), the SNR will be too low to detect the in-air signal</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If we directly remove the H(f), the SNR will be too low to detect the in-air signal</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This is because the AGC will dynamically adjust the receiver gain to ensure optimal receiver performance. So, we need to figure out the unknown AGC factor before removing H(f)</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To figure out the AGC factor, we observe \ that the X(f)</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has more spikes in the frequency domain. Thus, we can use a low-degree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polynomial(</a:t>
            </a:r>
            <a:r>
              <a:rPr lang="en-US" altLang="zh-CN" sz="1800" kern="100" dirty="0" err="1">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a:t>
            </a:r>
            <a:r>
              <a:rPr lang="en-US" altLang="zh-CN" sz="1800" kern="100" dirty="0" err="1">
                <a:solidFill>
                  <a:srgbClr val="000000"/>
                </a:solidFill>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ɑ</a:t>
            </a:r>
            <a:r>
              <a:rPr lang="en-US" altLang="zh-CN" sz="1800" kern="100" dirty="0" err="1">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li'noʊmiəl</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to fit the more smooth H(f), and \ the fitting result is F(f), we can \ calculate the AGC factor as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ratio</a:t>
            </a:r>
            <a:r>
              <a:rPr lang="en-US" altLang="zh-CN" sz="1800" kern="100" dirty="0">
                <a:solidFill>
                  <a:srgbClr val="000000"/>
                </a:solidFill>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000000"/>
                </a:solidFill>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ˈ</a:t>
            </a:r>
            <a:r>
              <a:rPr lang="en-US" altLang="zh-CN" sz="1800" kern="100" dirty="0" err="1">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reɪʃioʊ</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of H(f) to F(f), and then \ we can calculate X(f) by removing H(f)</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In every measurement, we \ need to detect\ both the internal preamble and external in-air signal. However, as the \ power of external in-air signal is uncontrollable, when the power of external in-air signal is \ too weak compared with internal preamble, the external signal will be buried by the internal preamble; when it is \ too strong, the receiver will ignore the preamble and will not trigger the CIR estimation.</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Now, the number of wireless devices is growing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rapidly</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and \ thus resulting in a shortage of spectrum resources.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To have a wide dynamic range, \ WISE has 2 levels of transmit power, and \ switches between those two levels\ according to the power of external in-air signal. Then we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could</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detect </a:t>
            </a:r>
            <a:r>
              <a:rPr lang="en-US" altLang="zh-CN" sz="18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signals with \ </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power from -75dBm to -25 dBm</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For now, we can detect the in-air signal. However, we still need to address the nature limitations of low-cost devices.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The low-speed SPI interface will \ take about 2ms to fetch the complete CIR. This will \ lead to missing some fleeting signal like radar during the data communication time. In order to reduce the data communication time, instead of getting the complete CIR, each time \ we fetch only a portion of CIR, and design an inter-packet time interval to make sure WISE can capture at least one radar pulse in its sensing period.</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The other limitation is low spectral resolution. To address this limitation, we try to \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concatenate</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several successive CIRs. The \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discontinuity</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in the time domain will lead to spectral leakage. We perform \ normalization and splicing and finally get a fine-grained spectrum</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This is the WISE prototype, we test WISE’s ability to detect wireless signals (including 5G), and evaluate its performance in complex environment.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Here are some results, we can see that the Error rate is only 0.35%. The power estimation error is less than 3dB</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WISE can also detect 5g signal and could be used to monitor 5G NR bands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WISE can detect radar signals, and can also work in complex environments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In conclusion, we design WISE, a low-cost wideband spectrum sensor that can achieve good accuracy of 99.65% in channel occupation detection and can also estimate 5G signal power with less than 3dB error in complex environments. More details can be found in our paper. Thank you all for your attention.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The FCC has proposed Dynamic Spectrum Access (DSA), which \ allows primary users and secondary users to share the same spectrum band. The \ secondary users can use the spectrum band when the primary users are idle. The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key point</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for the success of DSA \ is the wideband spectrum sensing capability.</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FCC has released 150</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MHz</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and 1.2GHz unlicensed spectrum for dynamic spectrum access in 3.5GHz and 6GHz, respectively. / Thus, a low-cost wideband spectrum sensor is in need.</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However, although there is some existing works on wideband spectrum sensing, the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prior</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work has some limitations \ such as low time resolution or \ not ready for large scale deployment.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So, we ask the question that,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can we </a:t>
            </a:r>
            <a:r>
              <a:rPr lang="en-US" altLang="zh-CN" sz="1800" kern="100" dirty="0">
                <a:solidFill>
                  <a:srgbClr val="000000"/>
                </a:solidFill>
                <a:effectLst/>
                <a:highlight>
                  <a:srgbClr val="00FFFF"/>
                </a:highlight>
                <a:latin typeface="Calibri" panose="020F0502020204030204" pitchFamily="34" charset="0"/>
                <a:ea typeface="宋体" panose="02010600030101010101" pitchFamily="2" charset="-122"/>
                <a:cs typeface="Times New Roman" panose="02020603050405020304" pitchFamily="18" charset="0"/>
              </a:rPr>
              <a:t>enable</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 wideband spectrum </a:t>
            </a:r>
            <a:r>
              <a:rPr lang="en-US" altLang="zh-CN" sz="1800" kern="100" dirty="0">
                <a:solidFill>
                  <a:srgbClr val="000000"/>
                </a:solidFill>
                <a:effectLst/>
                <a:highlight>
                  <a:srgbClr val="00FFFF"/>
                </a:highlight>
                <a:latin typeface="Calibri" panose="020F0502020204030204" pitchFamily="34" charset="0"/>
                <a:ea typeface="宋体" panose="02010600030101010101" pitchFamily="2" charset="-122"/>
                <a:cs typeface="Times New Roman" panose="02020603050405020304" pitchFamily="18" charset="0"/>
              </a:rPr>
              <a:t>monitoring</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 with </a:t>
            </a:r>
            <a:r>
              <a:rPr lang="en-US" altLang="zh-CN" sz="1800" kern="100" dirty="0">
                <a:solidFill>
                  <a:srgbClr val="000000"/>
                </a:solidFill>
                <a:effectLst/>
                <a:highlight>
                  <a:srgbClr val="00FFFF"/>
                </a:highlight>
                <a:latin typeface="Calibri" panose="020F0502020204030204" pitchFamily="34" charset="0"/>
                <a:ea typeface="宋体" panose="02010600030101010101" pitchFamily="2" charset="-122"/>
                <a:cs typeface="Times New Roman" panose="02020603050405020304" pitchFamily="18" charset="0"/>
              </a:rPr>
              <a:t>low-cost</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 commercial off-the-shelf devices</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 In this work, we design WISE, a Low-cost wide band spectrum sensor using UWB.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In UWB communications, the transmitter will \ transmit a known preamble signal to the receiver, who \ will </a:t>
            </a:r>
            <a:r>
              <a:rPr lang="en-US" altLang="zh-CN" sz="1800" kern="100" dirty="0">
                <a:solidFill>
                  <a:srgbClr val="000000"/>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correlate</a:t>
            </a: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the received signal with the preamble signal and \ calculate the channel impulse response (CIR). \ After FFT operation, we will get the channel frequency response (CFR). We define it as H(f)</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en-US"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When there is another signal in the air, the receiver will \ also receive it, correlate \ it with the preamble and \ calculate the CFR.</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And~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6D45AC-B2BF-4580-B2B7-CFCF874615B8}" type="datetimeFigureOut">
              <a:rPr lang="zh-CN" altLang="en-US" smtClean="0"/>
              <a:t>2022/11/4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DA5079-98E5-46FB-9639-F3252FDEF2A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A5079-98E5-46FB-9639-F3252FDEF2A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D45AC-B2BF-4580-B2B7-CFCF874615B8}" type="datetimeFigureOut">
              <a:rPr lang="zh-CN" altLang="en-US" smtClean="0"/>
              <a:t>2022/11/4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A5079-98E5-46FB-9639-F3252FDEF2A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3.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notesSlide" Target="../notesSlides/notesSlide23.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2.png"/><Relationship Id="rId10" Type="http://schemas.openxmlformats.org/officeDocument/2006/relationships/image" Target="../media/image14.jpeg"/><Relationship Id="rId4" Type="http://schemas.openxmlformats.org/officeDocument/2006/relationships/image" Target="../media/image11.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6305" y="1294130"/>
            <a:ext cx="10358755" cy="1322070"/>
          </a:xfrm>
          <a:prstGeom prst="rect">
            <a:avLst/>
          </a:prstGeom>
          <a:noFill/>
        </p:spPr>
        <p:txBody>
          <a:bodyPr wrap="square" lIns="91440" tIns="45720" rIns="91440" bIns="45720">
            <a:spAutoFit/>
          </a:bodyPr>
          <a:lstStyle/>
          <a:p>
            <a:pPr algn="ctr"/>
            <a:r>
              <a:rPr lang="en-US" altLang="zh-CN" sz="4000" b="1" cap="none" spc="0" dirty="0">
                <a:ln w="0"/>
                <a:solidFill>
                  <a:schemeClr val="tx1"/>
                </a:solidFill>
                <a:effectLst/>
                <a:latin typeface="Calibri" panose="020F0502020204030204" charset="0"/>
                <a:cs typeface="Calibri" panose="020F0502020204030204" charset="0"/>
              </a:rPr>
              <a:t>WISE</a:t>
            </a:r>
            <a:r>
              <a:rPr lang="en-US" altLang="zh-CN" sz="4000" b="1" dirty="0">
                <a:ln w="0"/>
                <a:latin typeface="Calibri" panose="020F0502020204030204" charset="0"/>
                <a:cs typeface="Calibri" panose="020F0502020204030204" charset="0"/>
              </a:rPr>
              <a:t>:</a:t>
            </a:r>
            <a:r>
              <a:rPr lang="zh-CN" altLang="en-US" sz="4000" b="1" dirty="0">
                <a:ln w="0"/>
                <a:latin typeface="Calibri" panose="020F0502020204030204" charset="0"/>
                <a:cs typeface="Calibri" panose="020F0502020204030204" charset="0"/>
              </a:rPr>
              <a:t> </a:t>
            </a:r>
            <a:r>
              <a:rPr lang="en-US" altLang="zh-CN" sz="4000" b="1" cap="none" spc="0" dirty="0">
                <a:ln w="0"/>
                <a:solidFill>
                  <a:schemeClr val="tx1"/>
                </a:solidFill>
                <a:effectLst/>
                <a:latin typeface="Calibri" panose="020F0502020204030204" charset="0"/>
                <a:cs typeface="Calibri" panose="020F0502020204030204" charset="0"/>
              </a:rPr>
              <a:t>Low-Cost Wide Band Spectrum Sensing Using UWB</a:t>
            </a:r>
          </a:p>
        </p:txBody>
      </p:sp>
      <p:cxnSp>
        <p:nvCxnSpPr>
          <p:cNvPr id="3" name="直接连接符 2"/>
          <p:cNvCxnSpPr/>
          <p:nvPr/>
        </p:nvCxnSpPr>
        <p:spPr>
          <a:xfrm>
            <a:off x="1641475" y="2687955"/>
            <a:ext cx="8908415"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16480" y="2823210"/>
            <a:ext cx="7806690" cy="706755"/>
          </a:xfrm>
          <a:prstGeom prst="rect">
            <a:avLst/>
          </a:prstGeom>
          <a:noFill/>
        </p:spPr>
        <p:txBody>
          <a:bodyPr wrap="square" rtlCol="0">
            <a:spAutoFit/>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Zhicheng Luo</a:t>
            </a:r>
            <a:r>
              <a:rPr lang="en-US" altLang="zh-CN" sz="2000" baseline="30000" dirty="0">
                <a:latin typeface="Times New Roman" panose="02020603050405020304" pitchFamily="18" charset="0"/>
                <a:cs typeface="Times New Roman" panose="02020603050405020304" pitchFamily="18" charset="0"/>
              </a:rPr>
              <a:t>1,3</a:t>
            </a:r>
            <a:r>
              <a:rPr lang="en-US" altLang="zh-CN" sz="2000" dirty="0">
                <a:latin typeface="Times New Roman" panose="02020603050405020304" pitchFamily="18" charset="0"/>
                <a:cs typeface="Times New Roman" panose="02020603050405020304" pitchFamily="18" charset="0"/>
              </a:rPr>
              <a:t>, Qianyi Huang</a:t>
            </a:r>
            <a:r>
              <a:rPr lang="en-US" altLang="zh-CN" sz="2000" baseline="30000" dirty="0">
                <a:latin typeface="Times New Roman" panose="02020603050405020304" pitchFamily="18" charset="0"/>
                <a:cs typeface="Times New Roman" panose="02020603050405020304" pitchFamily="18" charset="0"/>
              </a:rPr>
              <a:t>2,3</a:t>
            </a:r>
            <a:r>
              <a:rPr lang="en-US" altLang="zh-CN" sz="2000" dirty="0">
                <a:latin typeface="Times New Roman" panose="02020603050405020304" pitchFamily="18" charset="0"/>
                <a:cs typeface="Times New Roman" panose="02020603050405020304" pitchFamily="18" charset="0"/>
              </a:rPr>
              <a:t>, Rui Wang</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Hao Chen</a:t>
            </a:r>
            <a:r>
              <a:rPr lang="en-US" altLang="zh-CN" sz="2000" baseline="30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Xiaofeng Tao</a:t>
            </a:r>
            <a:r>
              <a:rPr lang="en-US" altLang="zh-CN" sz="2000" baseline="30000" dirty="0">
                <a:latin typeface="Times New Roman" panose="02020603050405020304" pitchFamily="18" charset="0"/>
                <a:cs typeface="Times New Roman" panose="02020603050405020304" pitchFamily="18" charset="0"/>
              </a:rPr>
              <a:t>4,3</a:t>
            </a:r>
            <a:r>
              <a:rPr lang="en-US" altLang="zh-CN" sz="2000" dirty="0">
                <a:latin typeface="Times New Roman" panose="02020603050405020304" pitchFamily="18" charset="0"/>
                <a:cs typeface="Times New Roman" panose="02020603050405020304" pitchFamily="18" charset="0"/>
              </a:rPr>
              <a:t>, Guihai Chen</a:t>
            </a:r>
            <a:r>
              <a:rPr lang="en-US" altLang="zh-CN" sz="2000" baseline="30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 Qian Zhang</a:t>
            </a:r>
            <a:r>
              <a:rPr lang="en-US" altLang="zh-CN" sz="2000" baseline="30000" dirty="0">
                <a:latin typeface="Times New Roman" panose="02020603050405020304" pitchFamily="18" charset="0"/>
                <a:cs typeface="Times New Roman" panose="02020603050405020304" pitchFamily="18" charset="0"/>
              </a:rPr>
              <a:t>6</a:t>
            </a:r>
            <a:r>
              <a:rPr lang="en-US" altLang="zh-CN" sz="2000" dirty="0">
                <a:latin typeface="Times New Roman" panose="02020603050405020304" pitchFamily="18" charset="0"/>
                <a:cs typeface="Times New Roman" panose="02020603050405020304" pitchFamily="18" charset="0"/>
              </a:rPr>
              <a:t> </a:t>
            </a:r>
          </a:p>
        </p:txBody>
      </p:sp>
      <p:sp>
        <p:nvSpPr>
          <p:cNvPr id="7" name="文本框 6"/>
          <p:cNvSpPr txBox="1"/>
          <p:nvPr/>
        </p:nvSpPr>
        <p:spPr>
          <a:xfrm>
            <a:off x="1219200" y="3665220"/>
            <a:ext cx="9752965" cy="1014730"/>
          </a:xfrm>
          <a:prstGeom prst="rect">
            <a:avLst/>
          </a:prstGeom>
          <a:noFill/>
        </p:spPr>
        <p:txBody>
          <a:bodyPr wrap="square" rtlCol="0" anchor="t">
            <a:spAutoFit/>
          </a:bodyPr>
          <a:lstStyle/>
          <a:p>
            <a:pPr algn="ctr"/>
            <a:r>
              <a:rPr lang="en-US" altLang="zh-CN" sz="2000" dirty="0">
                <a:latin typeface="Times New Roman" panose="02020603050405020304" pitchFamily="18" charset="0"/>
                <a:cs typeface="Times New Roman" panose="02020603050405020304" pitchFamily="18" charset="0"/>
                <a:sym typeface="+mn-ea"/>
              </a:rPr>
              <a:t>Southern University of Science and Technology</a:t>
            </a:r>
            <a:r>
              <a:rPr lang="en-US" altLang="zh-CN" sz="2000" baseline="30000" dirty="0">
                <a:latin typeface="Times New Roman" panose="02020603050405020304" pitchFamily="18" charset="0"/>
                <a:cs typeface="Times New Roman" panose="02020603050405020304" pitchFamily="18" charset="0"/>
                <a:sym typeface="+mn-ea"/>
              </a:rPr>
              <a:t>1</a:t>
            </a:r>
            <a:r>
              <a:rPr lang="en-US" altLang="zh-CN" sz="2000" dirty="0">
                <a:latin typeface="Times New Roman" panose="02020603050405020304" pitchFamily="18" charset="0"/>
                <a:cs typeface="Times New Roman" panose="02020603050405020304" pitchFamily="18" charset="0"/>
                <a:sym typeface="+mn-ea"/>
              </a:rPr>
              <a:t>, Sun Yat-sen University</a:t>
            </a:r>
            <a:r>
              <a:rPr lang="en-US" altLang="zh-CN" sz="2000" baseline="30000" dirty="0">
                <a:latin typeface="Times New Roman" panose="02020603050405020304" pitchFamily="18" charset="0"/>
                <a:cs typeface="Times New Roman" panose="02020603050405020304" pitchFamily="18" charset="0"/>
                <a:sym typeface="+mn-ea"/>
              </a:rPr>
              <a:t>2</a:t>
            </a:r>
            <a:r>
              <a:rPr lang="en-US" altLang="zh-CN" sz="2000" dirty="0">
                <a:latin typeface="Times New Roman" panose="02020603050405020304" pitchFamily="18" charset="0"/>
                <a:cs typeface="Times New Roman" panose="02020603050405020304" pitchFamily="18" charset="0"/>
                <a:sym typeface="+mn-ea"/>
              </a:rPr>
              <a:t>, </a:t>
            </a:r>
          </a:p>
          <a:p>
            <a:pPr algn="ctr"/>
            <a:r>
              <a:rPr lang="en-US" altLang="zh-CN" sz="2000" dirty="0">
                <a:latin typeface="Times New Roman" panose="02020603050405020304" pitchFamily="18" charset="0"/>
                <a:cs typeface="Times New Roman" panose="02020603050405020304" pitchFamily="18" charset="0"/>
                <a:sym typeface="+mn-ea"/>
              </a:rPr>
              <a:t>Peng Cheng Laboratory</a:t>
            </a:r>
            <a:r>
              <a:rPr lang="en-US" altLang="zh-CN" sz="2000" baseline="30000" dirty="0">
                <a:latin typeface="Times New Roman" panose="02020603050405020304" pitchFamily="18" charset="0"/>
                <a:cs typeface="Times New Roman" panose="02020603050405020304" pitchFamily="18" charset="0"/>
                <a:sym typeface="+mn-ea"/>
              </a:rPr>
              <a:t>3</a:t>
            </a:r>
            <a:r>
              <a:rPr lang="en-US" altLang="zh-CN" sz="2000" dirty="0">
                <a:latin typeface="Times New Roman" panose="02020603050405020304" pitchFamily="18" charset="0"/>
                <a:cs typeface="Times New Roman" panose="02020603050405020304" pitchFamily="18" charset="0"/>
                <a:sym typeface="+mn-ea"/>
              </a:rPr>
              <a:t>, Beijing University of Posts and Telecommunications</a:t>
            </a:r>
            <a:r>
              <a:rPr lang="en-US" altLang="zh-CN" sz="2000" baseline="30000" dirty="0">
                <a:latin typeface="Times New Roman" panose="02020603050405020304" pitchFamily="18" charset="0"/>
                <a:cs typeface="Times New Roman" panose="02020603050405020304" pitchFamily="18" charset="0"/>
                <a:sym typeface="+mn-ea"/>
              </a:rPr>
              <a:t>4</a:t>
            </a:r>
            <a:r>
              <a:rPr lang="en-US" altLang="zh-CN" sz="2000" dirty="0">
                <a:latin typeface="Times New Roman" panose="02020603050405020304" pitchFamily="18" charset="0"/>
                <a:cs typeface="Times New Roman" panose="02020603050405020304" pitchFamily="18" charset="0"/>
                <a:sym typeface="+mn-ea"/>
              </a:rPr>
              <a:t>,  </a:t>
            </a:r>
            <a:endParaRPr lang="en-US" altLang="zh-CN" sz="2000" dirty="0">
              <a:latin typeface="Times New Roman" panose="02020603050405020304" pitchFamily="18" charset="0"/>
              <a:cs typeface="Times New Roman" panose="02020603050405020304" pitchFamily="18" charset="0"/>
            </a:endParaRPr>
          </a:p>
          <a:p>
            <a:pPr algn="ctr"/>
            <a:r>
              <a:rPr lang="en-US" altLang="zh-CN" sz="2000" dirty="0">
                <a:latin typeface="Times New Roman" panose="02020603050405020304" pitchFamily="18" charset="0"/>
                <a:cs typeface="Times New Roman" panose="02020603050405020304" pitchFamily="18" charset="0"/>
                <a:sym typeface="+mn-ea"/>
              </a:rPr>
              <a:t>Shanghai Jiao Tong University</a:t>
            </a:r>
            <a:r>
              <a:rPr lang="en-US" altLang="zh-CN" sz="2000" baseline="30000" dirty="0">
                <a:latin typeface="Times New Roman" panose="02020603050405020304" pitchFamily="18" charset="0"/>
                <a:cs typeface="Times New Roman" panose="02020603050405020304" pitchFamily="18" charset="0"/>
                <a:sym typeface="+mn-ea"/>
              </a:rPr>
              <a:t>5</a:t>
            </a:r>
            <a:r>
              <a:rPr lang="en-US" altLang="zh-CN" sz="2000" dirty="0">
                <a:latin typeface="Times New Roman" panose="02020603050405020304" pitchFamily="18" charset="0"/>
                <a:cs typeface="Times New Roman" panose="02020603050405020304" pitchFamily="18" charset="0"/>
                <a:sym typeface="+mn-ea"/>
              </a:rPr>
              <a:t>, Hong Kong University of Science and Technology</a:t>
            </a:r>
            <a:r>
              <a:rPr lang="en-US" altLang="zh-CN" sz="2000" baseline="30000" dirty="0">
                <a:latin typeface="Times New Roman" panose="02020603050405020304" pitchFamily="18" charset="0"/>
                <a:cs typeface="Times New Roman" panose="02020603050405020304" pitchFamily="18" charset="0"/>
                <a:sym typeface="+mn-ea"/>
              </a:rPr>
              <a:t>6</a:t>
            </a:r>
            <a:endParaRPr lang="en-US" altLang="zh-CN" sz="2000" dirty="0">
              <a:latin typeface="Times New Roman" panose="02020603050405020304" pitchFamily="18" charset="0"/>
              <a:cs typeface="Times New Roman" panose="02020603050405020304" pitchFamily="18" charset="0"/>
              <a:sym typeface="+mn-ea"/>
            </a:endParaRPr>
          </a:p>
        </p:txBody>
      </p:sp>
      <p:pic>
        <p:nvPicPr>
          <p:cNvPr id="15" name="图片 14" descr="logo1"/>
          <p:cNvPicPr>
            <a:picLocks noChangeAspect="1"/>
          </p:cNvPicPr>
          <p:nvPr/>
        </p:nvPicPr>
        <p:blipFill>
          <a:blip r:embed="rId3"/>
          <a:stretch>
            <a:fillRect/>
          </a:stretch>
        </p:blipFill>
        <p:spPr>
          <a:xfrm>
            <a:off x="1158240" y="5045075"/>
            <a:ext cx="1483995" cy="1476375"/>
          </a:xfrm>
          <a:prstGeom prst="ellipse">
            <a:avLst/>
          </a:prstGeom>
        </p:spPr>
      </p:pic>
      <p:pic>
        <p:nvPicPr>
          <p:cNvPr id="16" name="图片 15"/>
          <p:cNvPicPr>
            <a:picLocks noChangeAspect="1"/>
          </p:cNvPicPr>
          <p:nvPr/>
        </p:nvPicPr>
        <p:blipFill>
          <a:blip r:embed="rId4"/>
          <a:srcRect l="3213" t="1105" r="3177" b="2486"/>
          <a:stretch>
            <a:fillRect/>
          </a:stretch>
        </p:blipFill>
        <p:spPr>
          <a:xfrm>
            <a:off x="4427220" y="5043805"/>
            <a:ext cx="1478280" cy="1476375"/>
          </a:xfrm>
          <a:prstGeom prst="ellipse">
            <a:avLst/>
          </a:prstGeom>
        </p:spPr>
      </p:pic>
      <p:pic>
        <p:nvPicPr>
          <p:cNvPr id="17" name="图片 16" descr="logo2"/>
          <p:cNvPicPr>
            <a:picLocks noChangeAspect="1"/>
          </p:cNvPicPr>
          <p:nvPr/>
        </p:nvPicPr>
        <p:blipFill>
          <a:blip r:embed="rId5"/>
          <a:stretch>
            <a:fillRect/>
          </a:stretch>
        </p:blipFill>
        <p:spPr>
          <a:xfrm>
            <a:off x="7686040" y="5043805"/>
            <a:ext cx="1475740" cy="1475740"/>
          </a:xfrm>
          <a:prstGeom prst="ellipse">
            <a:avLst/>
          </a:prstGeom>
        </p:spPr>
      </p:pic>
      <p:pic>
        <p:nvPicPr>
          <p:cNvPr id="18" name="图片 17" descr="Sun_Yat-sen_University_Logo"/>
          <p:cNvPicPr>
            <a:picLocks noChangeAspect="1"/>
          </p:cNvPicPr>
          <p:nvPr/>
        </p:nvPicPr>
        <p:blipFill>
          <a:blip r:embed="rId6"/>
          <a:stretch>
            <a:fillRect/>
          </a:stretch>
        </p:blipFill>
        <p:spPr>
          <a:xfrm>
            <a:off x="2795270" y="5043805"/>
            <a:ext cx="1476375" cy="1476375"/>
          </a:xfrm>
          <a:prstGeom prst="rect">
            <a:avLst/>
          </a:prstGeom>
        </p:spPr>
      </p:pic>
      <p:pic>
        <p:nvPicPr>
          <p:cNvPr id="19" name="图片 18" descr="Hong_Kong_University_of_Science_and_Technology"/>
          <p:cNvPicPr>
            <a:picLocks noChangeAspect="1"/>
          </p:cNvPicPr>
          <p:nvPr/>
        </p:nvPicPr>
        <p:blipFill>
          <a:blip r:embed="rId7"/>
          <a:srcRect l="22101" t="7454" r="22464" b="5572"/>
          <a:stretch>
            <a:fillRect/>
          </a:stretch>
        </p:blipFill>
        <p:spPr>
          <a:xfrm>
            <a:off x="9326880" y="5042535"/>
            <a:ext cx="1419860" cy="1477010"/>
          </a:xfrm>
          <a:prstGeom prst="rect">
            <a:avLst/>
          </a:prstGeom>
        </p:spPr>
      </p:pic>
      <p:pic>
        <p:nvPicPr>
          <p:cNvPr id="20" name="图片 19" descr="logo3"/>
          <p:cNvPicPr>
            <a:picLocks noChangeAspect="1"/>
          </p:cNvPicPr>
          <p:nvPr/>
        </p:nvPicPr>
        <p:blipFill>
          <a:blip r:embed="rId8"/>
          <a:stretch>
            <a:fillRect/>
          </a:stretch>
        </p:blipFill>
        <p:spPr>
          <a:xfrm>
            <a:off x="6061075" y="5043805"/>
            <a:ext cx="1476375" cy="147637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Feasibility of Spectrum Sensing</a:t>
            </a:r>
          </a:p>
        </p:txBody>
      </p:sp>
      <p:pic>
        <p:nvPicPr>
          <p:cNvPr id="4" name="图片 3" descr="Single_tone_signal"/>
          <p:cNvPicPr>
            <a:picLocks noChangeAspect="1"/>
          </p:cNvPicPr>
          <p:nvPr/>
        </p:nvPicPr>
        <p:blipFill>
          <a:blip r:embed="rId3"/>
          <a:srcRect l="751" t="1401" r="-451" b="-75"/>
          <a:stretch>
            <a:fillRect/>
          </a:stretch>
        </p:blipFill>
        <p:spPr>
          <a:xfrm>
            <a:off x="4618355" y="2628900"/>
            <a:ext cx="3371850" cy="2504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advTm="1000">
        <p159:morph option="byObject"/>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CFR_wo"/>
          <p:cNvPicPr>
            <a:picLocks noChangeAspect="1"/>
          </p:cNvPicPr>
          <p:nvPr>
            <p:custDataLst>
              <p:tags r:id="rId1"/>
            </p:custDataLst>
          </p:nvPr>
        </p:nvPicPr>
        <p:blipFill>
          <a:blip r:embed="rId4"/>
          <a:stretch>
            <a:fillRect/>
          </a:stretch>
        </p:blipFill>
        <p:spPr>
          <a:xfrm>
            <a:off x="3523615" y="1852930"/>
            <a:ext cx="5495925" cy="4122420"/>
          </a:xfrm>
          <a:prstGeom prst="rect">
            <a:avLst/>
          </a:prstGeom>
        </p:spPr>
      </p:pic>
      <p:sp>
        <p:nvSpPr>
          <p:cNvPr id="55" name="文本框 54"/>
          <p:cNvSpPr txBox="1"/>
          <p:nvPr/>
        </p:nvSpPr>
        <p:spPr>
          <a:xfrm>
            <a:off x="4800600" y="1628140"/>
            <a:ext cx="294132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H’(f)=H(f)+P(f)X(f)</a:t>
            </a:r>
          </a:p>
        </p:txBody>
      </p:sp>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Feasibility of Spectrum Sensing</a:t>
            </a:r>
          </a:p>
        </p:txBody>
      </p:sp>
      <p:pic>
        <p:nvPicPr>
          <p:cNvPr id="2" name="图片 1" descr="AGC_w"/>
          <p:cNvPicPr>
            <a:picLocks noChangeAspect="1"/>
          </p:cNvPicPr>
          <p:nvPr/>
        </p:nvPicPr>
        <p:blipFill>
          <a:blip r:embed="rId5"/>
          <a:srcRect l="10659" t="11592" r="9537" b="10096"/>
          <a:stretch>
            <a:fillRect/>
          </a:stretch>
        </p:blipFill>
        <p:spPr>
          <a:xfrm>
            <a:off x="4110355" y="2334895"/>
            <a:ext cx="4380865" cy="3225165"/>
          </a:xfrm>
          <a:prstGeom prst="rect">
            <a:avLst/>
          </a:prstGeom>
        </p:spPr>
      </p:pic>
      <p:grpSp>
        <p:nvGrpSpPr>
          <p:cNvPr id="7" name="组合 6"/>
          <p:cNvGrpSpPr/>
          <p:nvPr/>
        </p:nvGrpSpPr>
        <p:grpSpPr>
          <a:xfrm>
            <a:off x="4309110" y="5975350"/>
            <a:ext cx="3911600" cy="762635"/>
            <a:chOff x="6786" y="9410"/>
            <a:chExt cx="6160" cy="1201"/>
          </a:xfrm>
        </p:grpSpPr>
        <p:cxnSp>
          <p:nvCxnSpPr>
            <p:cNvPr id="3" name="直接连接符 2"/>
            <p:cNvCxnSpPr/>
            <p:nvPr/>
          </p:nvCxnSpPr>
          <p:spPr>
            <a:xfrm>
              <a:off x="6814" y="9410"/>
              <a:ext cx="0" cy="5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946" y="9410"/>
              <a:ext cx="0" cy="5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6786" y="9683"/>
              <a:ext cx="6160"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414" y="9887"/>
              <a:ext cx="2932"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900MHz</a:t>
              </a:r>
            </a:p>
          </p:txBody>
        </p:sp>
      </p:grpSp>
      <p:grpSp>
        <p:nvGrpSpPr>
          <p:cNvPr id="8" name="组合 7"/>
          <p:cNvGrpSpPr/>
          <p:nvPr/>
        </p:nvGrpSpPr>
        <p:grpSpPr>
          <a:xfrm>
            <a:off x="6207125" y="3070225"/>
            <a:ext cx="5088890" cy="459740"/>
            <a:chOff x="9775" y="4835"/>
            <a:chExt cx="8014" cy="724"/>
          </a:xfrm>
        </p:grpSpPr>
        <p:cxnSp>
          <p:nvCxnSpPr>
            <p:cNvPr id="34" name="直接箭头连接符 33"/>
            <p:cNvCxnSpPr/>
            <p:nvPr/>
          </p:nvCxnSpPr>
          <p:spPr>
            <a:xfrm>
              <a:off x="9775" y="5198"/>
              <a:ext cx="5730" cy="0"/>
            </a:xfrm>
            <a:prstGeom prst="straightConnector1">
              <a:avLst/>
            </a:prstGeom>
            <a:ln w="38100">
              <a:solidFill>
                <a:srgbClr val="FF2828"/>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5535" y="4835"/>
              <a:ext cx="2255" cy="725"/>
            </a:xfrm>
            <a:prstGeom prst="rect">
              <a:avLst/>
            </a:prstGeom>
            <a:noFill/>
          </p:spPr>
          <p:txBody>
            <a:bodyPr wrap="square" rtlCol="0">
              <a:spAutoFit/>
            </a:bodyPr>
            <a:lstStyle/>
            <a:p>
              <a:pPr algn="ctr">
                <a:buClrTx/>
                <a:buSzTx/>
                <a:buFontTx/>
              </a:pPr>
              <a:r>
                <a:rPr lang="en-US" altLang="zh-CN" dirty="0"/>
                <a:t> </a:t>
              </a:r>
              <a:r>
                <a:rPr lang="en-US" altLang="zh-CN" sz="2400" dirty="0">
                  <a:solidFill>
                    <a:srgbClr val="FF0000"/>
                  </a:solidFill>
                  <a:latin typeface="Calibri" panose="020F0502020204030204" charset="0"/>
                  <a:cs typeface="Calibri" panose="020F0502020204030204" charset="0"/>
                </a:rPr>
                <a:t>P(f)X(f)</a:t>
              </a:r>
            </a:p>
          </p:txBody>
        </p:sp>
      </p:grpSp>
      <p:grpSp>
        <p:nvGrpSpPr>
          <p:cNvPr id="9" name="组合 8"/>
          <p:cNvGrpSpPr/>
          <p:nvPr/>
        </p:nvGrpSpPr>
        <p:grpSpPr>
          <a:xfrm>
            <a:off x="7226300" y="4422775"/>
            <a:ext cx="4194175" cy="459740"/>
            <a:chOff x="11380" y="6965"/>
            <a:chExt cx="6605" cy="724"/>
          </a:xfrm>
        </p:grpSpPr>
        <p:cxnSp>
          <p:nvCxnSpPr>
            <p:cNvPr id="36" name="直接箭头连接符 35"/>
            <p:cNvCxnSpPr/>
            <p:nvPr/>
          </p:nvCxnSpPr>
          <p:spPr>
            <a:xfrm>
              <a:off x="11380" y="7328"/>
              <a:ext cx="4155" cy="0"/>
            </a:xfrm>
            <a:prstGeom prst="straightConnector1">
              <a:avLst/>
            </a:prstGeom>
            <a:ln w="38100">
              <a:solidFill>
                <a:srgbClr val="EB8A10"/>
              </a:solidFill>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5731" y="6965"/>
              <a:ext cx="2255" cy="725"/>
            </a:xfrm>
            <a:prstGeom prst="rect">
              <a:avLst/>
            </a:prstGeom>
            <a:noFill/>
          </p:spPr>
          <p:txBody>
            <a:bodyPr wrap="square" rtlCol="0">
              <a:spAutoFit/>
            </a:bodyPr>
            <a:lstStyle/>
            <a:p>
              <a:pPr algn="ctr">
                <a:buClrTx/>
                <a:buSzTx/>
                <a:buFontTx/>
              </a:pPr>
              <a:r>
                <a:rPr lang="en-US" altLang="zh-CN" sz="2400" dirty="0">
                  <a:solidFill>
                    <a:srgbClr val="FFC000"/>
                  </a:solidFill>
                  <a:latin typeface="Calibri" panose="020F0502020204030204" charset="0"/>
                  <a:cs typeface="Calibri" panose="020F0502020204030204" charset="0"/>
                </a:rPr>
                <a:t>H(f)</a:t>
              </a:r>
            </a:p>
          </p:txBody>
        </p:sp>
      </p:grpSp>
      <p:sp>
        <p:nvSpPr>
          <p:cNvPr id="10" name="文本框 9"/>
          <p:cNvSpPr txBox="1"/>
          <p:nvPr/>
        </p:nvSpPr>
        <p:spPr>
          <a:xfrm>
            <a:off x="4794250" y="1628140"/>
            <a:ext cx="294132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H’(f)=P(f)X(f)</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0" nodeType="clickEffect">
                                  <p:stCondLst>
                                    <p:cond delay="0"/>
                                  </p:stCondLst>
                                  <p:childTnLst>
                                    <p:animEffect transition="out" filter="wipe(down)">
                                      <p:cBhvr>
                                        <p:cTn id="14" dur="500"/>
                                        <p:tgtEl>
                                          <p:spTgt spid="55"/>
                                        </p:tgtEl>
                                      </p:cBhvr>
                                    </p:animEffect>
                                    <p:set>
                                      <p:cBhvr>
                                        <p:cTn id="15" dur="1" fill="hold">
                                          <p:stCondLst>
                                            <p:cond delay="499"/>
                                          </p:stCondLst>
                                        </p:cTn>
                                        <p:tgtEl>
                                          <p:spTgt spid="55"/>
                                        </p:tgtEl>
                                        <p:attrNameLst>
                                          <p:attrName>style.visibility</p:attrName>
                                        </p:attrNameLst>
                                      </p:cBhvr>
                                      <p:to>
                                        <p:strVal val="hidden"/>
                                      </p:to>
                                    </p:se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par>
                                <p:cTn id="22" presetID="22" presetClass="exit" presetSubtype="4" fill="hold" nodeType="withEffect">
                                  <p:stCondLst>
                                    <p:cond delay="0"/>
                                  </p:stCondLst>
                                  <p:childTnLst>
                                    <p:animEffect transition="out" filter="wipe(down)">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21167" y="3647598"/>
            <a:ext cx="8751093" cy="1260475"/>
          </a:xfrm>
          <a:prstGeom prst="rect">
            <a:avLst/>
          </a:prstGeom>
          <a:noFill/>
        </p:spPr>
        <p:txBody>
          <a:bodyPr wrap="square" rtlCol="0">
            <a:spAutoFit/>
          </a:bodyPr>
          <a:lstStyle/>
          <a:p>
            <a:r>
              <a:rPr lang="zh-CN" altLang="en-US" sz="2800">
                <a:solidFill>
                  <a:schemeClr val="tx1"/>
                </a:solidFill>
                <a:latin typeface="Calibri" panose="020F0502020204030204" charset="0"/>
                <a:cs typeface="Calibri" panose="020F0502020204030204" charset="0"/>
              </a:rPr>
              <a:t>How to address the nature limitation</a:t>
            </a:r>
            <a:r>
              <a:rPr lang="en-US" altLang="zh-CN" sz="2800">
                <a:solidFill>
                  <a:schemeClr val="tx1"/>
                </a:solidFill>
                <a:latin typeface="Calibri" panose="020F0502020204030204" charset="0"/>
                <a:cs typeface="Calibri" panose="020F0502020204030204" charset="0"/>
              </a:rPr>
              <a:t>s</a:t>
            </a:r>
            <a:r>
              <a:rPr lang="zh-CN" altLang="en-US" sz="2800">
                <a:solidFill>
                  <a:schemeClr val="tx1"/>
                </a:solidFill>
                <a:latin typeface="Calibri" panose="020F0502020204030204" charset="0"/>
                <a:cs typeface="Calibri" panose="020F0502020204030204" charset="0"/>
              </a:rPr>
              <a:t> of low-cost devices</a:t>
            </a:r>
          </a:p>
          <a:p>
            <a:pPr marL="800100" lvl="1" indent="-342900">
              <a:buFont typeface="Arial" panose="020B0604020202020204" pitchFamily="34" charset="0"/>
              <a:buChar char="•"/>
            </a:pPr>
            <a:r>
              <a:rPr lang="en-US" altLang="zh-CN" sz="2400" dirty="0">
                <a:solidFill>
                  <a:schemeClr val="tx1"/>
                </a:solidFill>
                <a:latin typeface="Calibri" panose="020F0502020204030204" charset="0"/>
                <a:cs typeface="Calibri" panose="020F0502020204030204" charset="0"/>
              </a:rPr>
              <a:t>Low SPI speed</a:t>
            </a:r>
          </a:p>
          <a:p>
            <a:pPr marL="800100" lvl="1" indent="-342900">
              <a:buFont typeface="Arial" panose="020B0604020202020204" pitchFamily="34" charset="0"/>
              <a:buChar char="•"/>
            </a:pPr>
            <a:r>
              <a:rPr lang="en-US" altLang="zh-CN" sz="2400" dirty="0">
                <a:latin typeface="Calibri" panose="020F0502020204030204" charset="0"/>
                <a:cs typeface="Calibri" panose="020F0502020204030204" charset="0"/>
              </a:rPr>
              <a:t>Low spectral resolution</a:t>
            </a:r>
          </a:p>
        </p:txBody>
      </p:sp>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Challenges</a:t>
            </a:r>
          </a:p>
        </p:txBody>
      </p:sp>
      <p:sp>
        <p:nvSpPr>
          <p:cNvPr id="5" name="文本框 4"/>
          <p:cNvSpPr txBox="1"/>
          <p:nvPr/>
        </p:nvSpPr>
        <p:spPr>
          <a:xfrm>
            <a:off x="1720850" y="2070100"/>
            <a:ext cx="6096000" cy="1260475"/>
          </a:xfrm>
          <a:prstGeom prst="rect">
            <a:avLst/>
          </a:prstGeom>
          <a:noFill/>
        </p:spPr>
        <p:txBody>
          <a:bodyPr wrap="square" rtlCol="0" anchor="t">
            <a:spAutoFit/>
          </a:bodyPr>
          <a:lstStyle/>
          <a:p>
            <a:pPr algn="l">
              <a:buClrTx/>
              <a:buSzTx/>
              <a:buFontTx/>
            </a:pPr>
            <a:r>
              <a:rPr lang="zh-CN" altLang="en-US" sz="2800" dirty="0">
                <a:solidFill>
                  <a:schemeClr val="tx1"/>
                </a:solidFill>
                <a:latin typeface="Calibri" panose="020F0502020204030204" charset="0"/>
                <a:cs typeface="Calibri" panose="020F0502020204030204" charset="0"/>
                <a:sym typeface="+mn-ea"/>
              </a:rPr>
              <a:t>How to extract the in-air signals</a:t>
            </a:r>
          </a:p>
          <a:p>
            <a:pPr marL="800100" lvl="1" indent="-342900" algn="l">
              <a:buClrTx/>
              <a:buSzTx/>
              <a:buFont typeface="Arial" panose="020B0604020202020204" pitchFamily="34" charset="0"/>
              <a:buChar char="•"/>
            </a:pPr>
            <a:r>
              <a:rPr lang="en-US" altLang="zh-CN" sz="2400" dirty="0">
                <a:latin typeface="Calibri" panose="020F0502020204030204" charset="0"/>
                <a:cs typeface="Calibri" panose="020F0502020204030204" charset="0"/>
                <a:sym typeface="+mn-ea"/>
              </a:rPr>
              <a:t>Unknown AGC factor</a:t>
            </a:r>
          </a:p>
          <a:p>
            <a:pPr marL="800100" lvl="1" indent="-342900" algn="l">
              <a:buClrTx/>
              <a:buSzTx/>
              <a:buFont typeface="Arial" panose="020B0604020202020204" pitchFamily="34" charset="0"/>
              <a:buChar char="•"/>
            </a:pPr>
            <a:r>
              <a:rPr lang="en-US" altLang="zh-CN" sz="2400" dirty="0">
                <a:latin typeface="Calibri" panose="020F0502020204030204" charset="0"/>
                <a:cs typeface="Calibri" panose="020F0502020204030204" charset="0"/>
                <a:sym typeface="+mn-ea"/>
              </a:rPr>
              <a:t>Non-predictable signal power</a:t>
            </a:r>
          </a:p>
        </p:txBody>
      </p:sp>
      <p:sp>
        <p:nvSpPr>
          <p:cNvPr id="4" name="文本框 3"/>
          <p:cNvSpPr txBox="1"/>
          <p:nvPr/>
        </p:nvSpPr>
        <p:spPr>
          <a:xfrm>
            <a:off x="1720850" y="2070100"/>
            <a:ext cx="5496560" cy="521970"/>
          </a:xfrm>
          <a:prstGeom prst="rect">
            <a:avLst/>
          </a:prstGeom>
          <a:noFill/>
        </p:spPr>
        <p:txBody>
          <a:bodyPr wrap="square" rtlCol="0">
            <a:spAutoFit/>
          </a:bodyPr>
          <a:lstStyle/>
          <a:p>
            <a:pPr algn="l">
              <a:buClrTx/>
              <a:buSzTx/>
              <a:buFontTx/>
            </a:pPr>
            <a:r>
              <a:rPr lang="zh-CN" altLang="en-US" sz="2800">
                <a:solidFill>
                  <a:srgbClr val="FF0000"/>
                </a:solidFill>
                <a:latin typeface="Calibri" panose="020F0502020204030204" charset="0"/>
                <a:cs typeface="Calibri" panose="020F0502020204030204" charset="0"/>
              </a:rPr>
              <a:t>How to extract the in-air signals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06"/>
          <p:cNvSpPr txBox="1"/>
          <p:nvPr/>
        </p:nvSpPr>
        <p:spPr>
          <a:xfrm>
            <a:off x="4197350" y="5275580"/>
            <a:ext cx="3990975" cy="583565"/>
          </a:xfrm>
          <a:prstGeom prst="rect">
            <a:avLst/>
          </a:prstGeom>
          <a:noFill/>
        </p:spPr>
        <p:txBody>
          <a:bodyPr wrap="square" rtlCol="0">
            <a:spAutoFit/>
          </a:bodyPr>
          <a:lstStyle/>
          <a:p>
            <a:pPr algn="ctr"/>
            <a:r>
              <a:rPr lang="en-US" altLang="zh-CN" sz="3200" dirty="0">
                <a:solidFill>
                  <a:schemeClr val="tx1"/>
                </a:solidFill>
                <a:latin typeface="Calibri" panose="020F0502020204030204" charset="0"/>
                <a:cs typeface="Calibri" panose="020F0502020204030204" charset="0"/>
              </a:rPr>
              <a:t>H’(f)=H(f)+P(f) </a:t>
            </a:r>
            <a:r>
              <a:rPr lang="en-US" altLang="zh-CN" sz="3200" dirty="0">
                <a:solidFill>
                  <a:schemeClr val="tx1"/>
                </a:solidFill>
                <a:latin typeface="Calibri" panose="020F0502020204030204" charset="0"/>
                <a:ea typeface="微软雅黑" panose="020B0503020204020204" charset="-122"/>
                <a:cs typeface="Calibri" panose="020F0502020204030204" charset="0"/>
              </a:rPr>
              <a:t>⋅</a:t>
            </a:r>
            <a:r>
              <a:rPr lang="en-US" altLang="zh-CN" sz="3200" dirty="0">
                <a:solidFill>
                  <a:schemeClr val="tx1"/>
                </a:solidFill>
                <a:latin typeface="Calibri" panose="020F0502020204030204" charset="0"/>
                <a:cs typeface="Calibri" panose="020F0502020204030204" charset="0"/>
              </a:rPr>
              <a:t>X(f)</a:t>
            </a:r>
          </a:p>
        </p:txBody>
      </p:sp>
      <p:cxnSp>
        <p:nvCxnSpPr>
          <p:cNvPr id="41" name="直接连接符 40"/>
          <p:cNvCxnSpPr/>
          <p:nvPr/>
        </p:nvCxnSpPr>
        <p:spPr>
          <a:xfrm flipV="1">
            <a:off x="2636520" y="3672205"/>
            <a:ext cx="3274060" cy="114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197350" y="5275580"/>
            <a:ext cx="3990975" cy="583565"/>
          </a:xfrm>
          <a:prstGeom prst="rect">
            <a:avLst/>
          </a:prstGeom>
          <a:noFill/>
        </p:spPr>
        <p:txBody>
          <a:bodyPr wrap="square" rtlCol="0">
            <a:spAutoFit/>
          </a:bodyPr>
          <a:lstStyle/>
          <a:p>
            <a:pPr algn="ctr"/>
            <a:r>
              <a:rPr lang="en-US" altLang="zh-CN" sz="3200" dirty="0">
                <a:latin typeface="Calibri" panose="020F0502020204030204" charset="0"/>
                <a:cs typeface="Calibri" panose="020F0502020204030204" charset="0"/>
              </a:rPr>
              <a:t>H’(f)=</a:t>
            </a:r>
            <a:r>
              <a:rPr lang="en-US" altLang="zh-CN" sz="3200" dirty="0">
                <a:solidFill>
                  <a:srgbClr val="FF0000"/>
                </a:solidFill>
                <a:latin typeface="Calibri" panose="020F0502020204030204" charset="0"/>
                <a:cs typeface="Calibri" panose="020F0502020204030204" charset="0"/>
              </a:rPr>
              <a:t>H(f)</a:t>
            </a:r>
            <a:r>
              <a:rPr lang="en-US" altLang="zh-CN" sz="3200" dirty="0">
                <a:latin typeface="Calibri" panose="020F0502020204030204" charset="0"/>
                <a:cs typeface="Calibri" panose="020F0502020204030204" charset="0"/>
              </a:rPr>
              <a:t>+</a:t>
            </a:r>
            <a:r>
              <a:rPr lang="en-US" altLang="zh-CN" sz="3200" dirty="0">
                <a:solidFill>
                  <a:srgbClr val="FF0000"/>
                </a:solidFill>
                <a:latin typeface="Calibri" panose="020F0502020204030204" charset="0"/>
                <a:cs typeface="Calibri" panose="020F0502020204030204" charset="0"/>
              </a:rPr>
              <a:t>P(f) </a:t>
            </a:r>
            <a:r>
              <a:rPr lang="en-US" altLang="zh-CN" sz="3200" dirty="0">
                <a:solidFill>
                  <a:srgbClr val="FF0000"/>
                </a:solidFill>
                <a:latin typeface="Calibri" panose="020F0502020204030204" charset="0"/>
                <a:ea typeface="微软雅黑" panose="020B0503020204020204" charset="-122"/>
                <a:cs typeface="Calibri" panose="020F0502020204030204" charset="0"/>
              </a:rPr>
              <a:t>⋅</a:t>
            </a:r>
            <a:r>
              <a:rPr lang="en-US" altLang="zh-CN" sz="3200" dirty="0">
                <a:latin typeface="Calibri" panose="020F0502020204030204" charset="0"/>
                <a:cs typeface="Calibri" panose="020F0502020204030204" charset="0"/>
              </a:rPr>
              <a:t>X(f)</a:t>
            </a:r>
            <a:endParaRPr lang="zh-CN" altLang="en-US" sz="3200">
              <a:latin typeface="Calibri" panose="020F0502020204030204" charset="0"/>
              <a:cs typeface="Calibri" panose="020F0502020204030204" charset="0"/>
            </a:endParaRPr>
          </a:p>
        </p:txBody>
      </p:sp>
      <p:grpSp>
        <p:nvGrpSpPr>
          <p:cNvPr id="116" name="组合 115"/>
          <p:cNvGrpSpPr/>
          <p:nvPr/>
        </p:nvGrpSpPr>
        <p:grpSpPr>
          <a:xfrm>
            <a:off x="5150485" y="5937250"/>
            <a:ext cx="1724660" cy="1389380"/>
            <a:chOff x="7949" y="9439"/>
            <a:chExt cx="2716" cy="2188"/>
          </a:xfrm>
        </p:grpSpPr>
        <p:cxnSp>
          <p:nvCxnSpPr>
            <p:cNvPr id="9" name="直接箭头连接符 8"/>
            <p:cNvCxnSpPr/>
            <p:nvPr/>
          </p:nvCxnSpPr>
          <p:spPr>
            <a:xfrm>
              <a:off x="8696" y="9439"/>
              <a:ext cx="0" cy="69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949" y="10137"/>
              <a:ext cx="2716" cy="1491"/>
            </a:xfrm>
            <a:prstGeom prst="rect">
              <a:avLst/>
            </a:prstGeom>
            <a:noFill/>
          </p:spPr>
          <p:txBody>
            <a:bodyPr wrap="square" rtlCol="0">
              <a:no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Constants</a:t>
              </a:r>
            </a:p>
          </p:txBody>
        </p:sp>
        <p:cxnSp>
          <p:nvCxnSpPr>
            <p:cNvPr id="11" name="直接箭头连接符 10"/>
            <p:cNvCxnSpPr/>
            <p:nvPr/>
          </p:nvCxnSpPr>
          <p:spPr>
            <a:xfrm>
              <a:off x="9974" y="9439"/>
              <a:ext cx="0" cy="69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24" name="图片 23"/>
          <p:cNvPicPr/>
          <p:nvPr/>
        </p:nvPicPr>
        <p:blipFill>
          <a:blip r:embed="rId3"/>
          <a:srcRect/>
          <a:stretch>
            <a:fillRect/>
          </a:stretch>
        </p:blipFill>
        <p:spPr>
          <a:xfrm>
            <a:off x="7310755" y="2712085"/>
            <a:ext cx="1250950" cy="896620"/>
          </a:xfrm>
          <a:prstGeom prst="rect">
            <a:avLst/>
          </a:prstGeom>
          <a:noFill/>
          <a:ln w="9525">
            <a:noFill/>
          </a:ln>
        </p:spPr>
      </p:pic>
      <p:pic>
        <p:nvPicPr>
          <p:cNvPr id="27" name="图片 26"/>
          <p:cNvPicPr>
            <a:picLocks noChangeAspect="1"/>
          </p:cNvPicPr>
          <p:nvPr/>
        </p:nvPicPr>
        <p:blipFill>
          <a:blip r:embed="rId4"/>
          <a:stretch>
            <a:fillRect/>
          </a:stretch>
        </p:blipFill>
        <p:spPr>
          <a:xfrm>
            <a:off x="3206115" y="1365250"/>
            <a:ext cx="1018540" cy="2031365"/>
          </a:xfrm>
          <a:prstGeom prst="rect">
            <a:avLst/>
          </a:prstGeom>
        </p:spPr>
      </p:pic>
      <p:cxnSp>
        <p:nvCxnSpPr>
          <p:cNvPr id="31" name="直接连接符 30"/>
          <p:cNvCxnSpPr/>
          <p:nvPr/>
        </p:nvCxnSpPr>
        <p:spPr>
          <a:xfrm flipH="1" flipV="1">
            <a:off x="3914140" y="3191510"/>
            <a:ext cx="1994535" cy="3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图片 31"/>
          <p:cNvPicPr/>
          <p:nvPr/>
        </p:nvPicPr>
        <p:blipFill>
          <a:blip r:embed="rId3"/>
          <a:stretch>
            <a:fillRect/>
          </a:stretch>
        </p:blipFill>
        <p:spPr>
          <a:xfrm>
            <a:off x="7310755" y="3580130"/>
            <a:ext cx="1145540" cy="821055"/>
          </a:xfrm>
          <a:prstGeom prst="rect">
            <a:avLst/>
          </a:prstGeom>
          <a:noFill/>
          <a:ln w="9525">
            <a:noFill/>
          </a:ln>
        </p:spPr>
      </p:pic>
      <p:pic>
        <p:nvPicPr>
          <p:cNvPr id="33" name="图片 32"/>
          <p:cNvPicPr/>
          <p:nvPr/>
        </p:nvPicPr>
        <p:blipFill>
          <a:blip r:embed="rId3"/>
          <a:srcRect/>
          <a:stretch>
            <a:fillRect/>
          </a:stretch>
        </p:blipFill>
        <p:spPr>
          <a:xfrm>
            <a:off x="2263775" y="4602480"/>
            <a:ext cx="1250950" cy="896620"/>
          </a:xfrm>
          <a:prstGeom prst="rect">
            <a:avLst/>
          </a:prstGeom>
          <a:noFill/>
          <a:ln w="9525">
            <a:noFill/>
          </a:ln>
        </p:spPr>
      </p:pic>
      <p:sp>
        <p:nvSpPr>
          <p:cNvPr id="37" name="椭圆 36"/>
          <p:cNvSpPr/>
          <p:nvPr/>
        </p:nvSpPr>
        <p:spPr>
          <a:xfrm>
            <a:off x="5815965" y="3286125"/>
            <a:ext cx="176530" cy="176530"/>
          </a:xfrm>
          <a:prstGeom prst="ellipse">
            <a:avLst/>
          </a:prstGeom>
          <a:noFill/>
          <a:ln w="25400">
            <a:solidFill>
              <a:schemeClr val="tx1"/>
            </a:solidFill>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8" name="直接连接符 37"/>
          <p:cNvCxnSpPr>
            <a:stCxn id="37" idx="2"/>
            <a:endCxn id="37" idx="6"/>
          </p:cNvCxnSpPr>
          <p:nvPr/>
        </p:nvCxnSpPr>
        <p:spPr>
          <a:xfrm>
            <a:off x="5815965" y="3374390"/>
            <a:ext cx="1765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7" idx="0"/>
            <a:endCxn id="37" idx="4"/>
          </p:cNvCxnSpPr>
          <p:nvPr/>
        </p:nvCxnSpPr>
        <p:spPr>
          <a:xfrm>
            <a:off x="5904230" y="3286125"/>
            <a:ext cx="0" cy="17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904230" y="3200400"/>
            <a:ext cx="0" cy="461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113780" y="3286125"/>
            <a:ext cx="176530" cy="176530"/>
          </a:xfrm>
          <a:prstGeom prst="ellipse">
            <a:avLst/>
          </a:prstGeom>
          <a:noFill/>
          <a:ln w="25400">
            <a:solidFill>
              <a:schemeClr val="tx1"/>
            </a:solidFill>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2" name="直接连接符 51"/>
          <p:cNvCxnSpPr>
            <a:stCxn id="47" idx="2"/>
            <a:endCxn id="47" idx="6"/>
          </p:cNvCxnSpPr>
          <p:nvPr/>
        </p:nvCxnSpPr>
        <p:spPr>
          <a:xfrm>
            <a:off x="6113780" y="3374390"/>
            <a:ext cx="1765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47" idx="0"/>
            <a:endCxn id="47" idx="4"/>
          </p:cNvCxnSpPr>
          <p:nvPr/>
        </p:nvCxnSpPr>
        <p:spPr>
          <a:xfrm>
            <a:off x="6202045" y="3286125"/>
            <a:ext cx="0" cy="17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193155" y="3819525"/>
            <a:ext cx="735965" cy="8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561705" y="3410585"/>
            <a:ext cx="257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580755" y="4255770"/>
            <a:ext cx="2387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819515" y="3410585"/>
            <a:ext cx="0" cy="84201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8819515" y="3824605"/>
            <a:ext cx="205740" cy="1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等腰三角形 79"/>
          <p:cNvSpPr/>
          <p:nvPr/>
        </p:nvSpPr>
        <p:spPr>
          <a:xfrm rot="5400000" flipH="1">
            <a:off x="8964295" y="3751580"/>
            <a:ext cx="82550" cy="135255"/>
          </a:xfrm>
          <a:prstGeom prst="triangl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1" name="等腰三角形 80"/>
          <p:cNvSpPr/>
          <p:nvPr/>
        </p:nvSpPr>
        <p:spPr>
          <a:xfrm rot="5400000" flipH="1">
            <a:off x="5177790" y="3125470"/>
            <a:ext cx="82550" cy="135255"/>
          </a:xfrm>
          <a:prstGeom prst="triangl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矩形 84"/>
          <p:cNvSpPr/>
          <p:nvPr/>
        </p:nvSpPr>
        <p:spPr>
          <a:xfrm>
            <a:off x="9106535" y="3463290"/>
            <a:ext cx="1511300" cy="625475"/>
          </a:xfrm>
          <a:prstGeom prst="rect">
            <a:avLst/>
          </a:prstGeom>
          <a:noFill/>
          <a:ln w="25400">
            <a:solidFill>
              <a:schemeClr val="tx1"/>
            </a:solidFill>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en-US" altLang="zh-CN" sz="2400" dirty="0">
                <a:solidFill>
                  <a:schemeClr val="tx1"/>
                </a:solidFill>
                <a:latin typeface="Calibri" panose="020F0502020204030204" charset="0"/>
                <a:cs typeface="Calibri" panose="020F0502020204030204" charset="0"/>
              </a:rPr>
              <a:t>Controller</a:t>
            </a:r>
          </a:p>
        </p:txBody>
      </p:sp>
      <p:cxnSp>
        <p:nvCxnSpPr>
          <p:cNvPr id="86" name="直接连接符 85"/>
          <p:cNvCxnSpPr/>
          <p:nvPr/>
        </p:nvCxnSpPr>
        <p:spPr>
          <a:xfrm>
            <a:off x="9862185" y="4128135"/>
            <a:ext cx="0" cy="980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等腰三角形 86"/>
          <p:cNvSpPr/>
          <p:nvPr/>
        </p:nvSpPr>
        <p:spPr>
          <a:xfrm rot="16200000" flipH="1">
            <a:off x="8829040" y="5071745"/>
            <a:ext cx="82550" cy="135255"/>
          </a:xfrm>
          <a:prstGeom prst="triangl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8" name="直接连接符 87"/>
          <p:cNvCxnSpPr/>
          <p:nvPr/>
        </p:nvCxnSpPr>
        <p:spPr>
          <a:xfrm>
            <a:off x="3376295" y="5139690"/>
            <a:ext cx="64922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086610" y="4546600"/>
            <a:ext cx="1605280" cy="1046480"/>
          </a:xfrm>
          <a:prstGeom prst="rect">
            <a:avLst/>
          </a:prstGeom>
          <a:noFill/>
          <a:ln w="25400">
            <a:solidFill>
              <a:schemeClr val="accent6">
                <a:lumMod val="60000"/>
                <a:lumOff val="40000"/>
              </a:schemeClr>
            </a:solidFill>
            <a:prstDash val="dash"/>
          </a:ln>
          <a:effectLst>
            <a:outerShdw blurRad="203200" dist="76200" dir="2700000" algn="tl" rotWithShape="0">
              <a:prstClr val="black">
                <a:alpha val="60000"/>
              </a:prstClr>
            </a:outerShdw>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0" name="文本框 89"/>
          <p:cNvSpPr txBox="1"/>
          <p:nvPr/>
        </p:nvSpPr>
        <p:spPr>
          <a:xfrm>
            <a:off x="508635" y="4669155"/>
            <a:ext cx="181038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Excitation block</a:t>
            </a:r>
          </a:p>
        </p:txBody>
      </p:sp>
      <p:sp>
        <p:nvSpPr>
          <p:cNvPr id="91" name="矩形 90"/>
          <p:cNvSpPr/>
          <p:nvPr/>
        </p:nvSpPr>
        <p:spPr>
          <a:xfrm>
            <a:off x="7331710" y="2492375"/>
            <a:ext cx="1229360" cy="1909445"/>
          </a:xfrm>
          <a:prstGeom prst="rect">
            <a:avLst/>
          </a:prstGeom>
          <a:noFill/>
          <a:ln w="25400">
            <a:solidFill>
              <a:schemeClr val="accent5">
                <a:lumMod val="60000"/>
                <a:lumOff val="40000"/>
              </a:schemeClr>
            </a:solidFill>
            <a:prstDash val="dash"/>
          </a:ln>
          <a:effectLst>
            <a:outerShdw blurRad="203200" dist="76200" dir="2700000" algn="tl" rotWithShape="0">
              <a:prstClr val="black">
                <a:alpha val="60000"/>
              </a:prstClr>
            </a:outerShdw>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4" name="文本框 93"/>
          <p:cNvSpPr txBox="1"/>
          <p:nvPr/>
        </p:nvSpPr>
        <p:spPr>
          <a:xfrm>
            <a:off x="6880225" y="1976755"/>
            <a:ext cx="2347595" cy="460375"/>
          </a:xfrm>
          <a:prstGeom prst="rect">
            <a:avLst/>
          </a:prstGeom>
          <a:noFill/>
        </p:spPr>
        <p:txBody>
          <a:bodyPr wrap="square" rtlCol="0" anchor="t">
            <a:spAutoFit/>
          </a:bodyPr>
          <a:lstStyle/>
          <a:p>
            <a:pPr algn="ctr">
              <a:buClrTx/>
              <a:buSzTx/>
              <a:buFontTx/>
            </a:pPr>
            <a:r>
              <a:rPr lang="en-US" altLang="zh-CN" sz="2400" dirty="0">
                <a:latin typeface="Calibri" panose="020F0502020204030204" charset="0"/>
                <a:cs typeface="Calibri" panose="020F0502020204030204" charset="0"/>
              </a:rPr>
              <a:t>Receiving block</a:t>
            </a:r>
          </a:p>
        </p:txBody>
      </p:sp>
      <p:sp>
        <p:nvSpPr>
          <p:cNvPr id="95" name="矩形 94"/>
          <p:cNvSpPr/>
          <p:nvPr/>
        </p:nvSpPr>
        <p:spPr>
          <a:xfrm>
            <a:off x="2973070" y="1487170"/>
            <a:ext cx="1229360" cy="1909445"/>
          </a:xfrm>
          <a:prstGeom prst="rect">
            <a:avLst/>
          </a:prstGeom>
          <a:noFill/>
          <a:ln w="25400">
            <a:solidFill>
              <a:schemeClr val="accent2">
                <a:lumMod val="60000"/>
                <a:lumOff val="40000"/>
              </a:schemeClr>
            </a:solidFill>
            <a:prstDash val="dash"/>
          </a:ln>
          <a:effectLst>
            <a:outerShdw blurRad="203200" dist="76200" dir="2700000" algn="tl" rotWithShape="0">
              <a:prstClr val="black">
                <a:alpha val="60000"/>
              </a:prstClr>
            </a:outerShdw>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6" name="文本框 95"/>
          <p:cNvSpPr txBox="1"/>
          <p:nvPr/>
        </p:nvSpPr>
        <p:spPr>
          <a:xfrm>
            <a:off x="4391025" y="1882140"/>
            <a:ext cx="1249045" cy="829945"/>
          </a:xfrm>
          <a:prstGeom prst="rect">
            <a:avLst/>
          </a:prstGeom>
          <a:noFill/>
        </p:spPr>
        <p:txBody>
          <a:bodyPr wrap="square" rtlCol="0" anchor="t">
            <a:spAutoFit/>
          </a:bodyPr>
          <a:lstStyle/>
          <a:p>
            <a:pPr algn="ctr">
              <a:buClrTx/>
              <a:buSzTx/>
              <a:buFontTx/>
            </a:pPr>
            <a:r>
              <a:rPr lang="en-US" altLang="zh-CN" sz="2400" dirty="0">
                <a:latin typeface="Calibri" panose="020F0502020204030204" charset="0"/>
                <a:cs typeface="Calibri" panose="020F0502020204030204" charset="0"/>
              </a:rPr>
              <a:t>Sensing antenna</a:t>
            </a:r>
          </a:p>
        </p:txBody>
      </p:sp>
      <p:grpSp>
        <p:nvGrpSpPr>
          <p:cNvPr id="13" name="组合 12"/>
          <p:cNvGrpSpPr/>
          <p:nvPr/>
        </p:nvGrpSpPr>
        <p:grpSpPr>
          <a:xfrm>
            <a:off x="4391025" y="3495675"/>
            <a:ext cx="282575" cy="373380"/>
            <a:chOff x="8436" y="5298"/>
            <a:chExt cx="445" cy="588"/>
          </a:xfrm>
        </p:grpSpPr>
        <p:sp>
          <p:nvSpPr>
            <p:cNvPr id="75" name="等腰三角形 74"/>
            <p:cNvSpPr/>
            <p:nvPr/>
          </p:nvSpPr>
          <p:spPr>
            <a:xfrm rot="5400000">
              <a:off x="8493" y="5390"/>
              <a:ext cx="430" cy="347"/>
            </a:xfrm>
            <a:prstGeom prst="triangle">
              <a:avLst/>
            </a:prstGeom>
            <a:noFill/>
            <a:ln w="25400">
              <a:solidFill>
                <a:schemeClr val="tx1"/>
              </a:solidFill>
            </a:ln>
            <a:effectLst/>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97" name="直接箭头连接符 96"/>
            <p:cNvCxnSpPr/>
            <p:nvPr/>
          </p:nvCxnSpPr>
          <p:spPr>
            <a:xfrm flipV="1">
              <a:off x="8436" y="5298"/>
              <a:ext cx="408" cy="5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08" name="直接连接符 107"/>
          <p:cNvCxnSpPr/>
          <p:nvPr/>
        </p:nvCxnSpPr>
        <p:spPr>
          <a:xfrm>
            <a:off x="2658110" y="3691890"/>
            <a:ext cx="0" cy="10064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193155" y="2844165"/>
            <a:ext cx="0" cy="967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6183630" y="2849880"/>
            <a:ext cx="1127125" cy="6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flipV="1">
            <a:off x="6193155" y="3819525"/>
            <a:ext cx="1122045" cy="17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815965" y="3374390"/>
            <a:ext cx="4914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487680" y="471805"/>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Extract the In-air Signals - Wired Connection</a:t>
            </a:r>
          </a:p>
        </p:txBody>
      </p:sp>
      <p:sp>
        <p:nvSpPr>
          <p:cNvPr id="82" name="等腰三角形 81"/>
          <p:cNvSpPr/>
          <p:nvPr/>
        </p:nvSpPr>
        <p:spPr>
          <a:xfrm flipH="1">
            <a:off x="2595245" y="4091305"/>
            <a:ext cx="126365" cy="208280"/>
          </a:xfrm>
          <a:prstGeom prst="triangl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3" name="等腰三角形 82"/>
          <p:cNvSpPr/>
          <p:nvPr/>
        </p:nvSpPr>
        <p:spPr>
          <a:xfrm rot="5400000" flipH="1">
            <a:off x="6683375" y="2785110"/>
            <a:ext cx="82550" cy="135255"/>
          </a:xfrm>
          <a:prstGeom prst="triangl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4" name="等腰三角形 83"/>
          <p:cNvSpPr/>
          <p:nvPr/>
        </p:nvSpPr>
        <p:spPr>
          <a:xfrm rot="5400000" flipH="1">
            <a:off x="6683375" y="3760470"/>
            <a:ext cx="82550" cy="135255"/>
          </a:xfrm>
          <a:prstGeom prst="triangle">
            <a:avLst/>
          </a:prstGeom>
          <a:solidFill>
            <a:schemeClr val="tx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25" name="图片 24" descr="USRP"/>
          <p:cNvPicPr>
            <a:picLocks noChangeAspect="1"/>
          </p:cNvPicPr>
          <p:nvPr/>
        </p:nvPicPr>
        <p:blipFill>
          <a:blip r:embed="rId5"/>
          <a:stretch>
            <a:fillRect/>
          </a:stretch>
        </p:blipFill>
        <p:spPr>
          <a:xfrm flipH="1">
            <a:off x="184150" y="1619250"/>
            <a:ext cx="2409825" cy="1355725"/>
          </a:xfrm>
          <a:prstGeom prst="rect">
            <a:avLst/>
          </a:prstGeom>
        </p:spPr>
      </p:pic>
      <p:grpSp>
        <p:nvGrpSpPr>
          <p:cNvPr id="164" name="组合 163"/>
          <p:cNvGrpSpPr/>
          <p:nvPr/>
        </p:nvGrpSpPr>
        <p:grpSpPr>
          <a:xfrm>
            <a:off x="1504950" y="1119505"/>
            <a:ext cx="1152525" cy="1201420"/>
            <a:chOff x="9023" y="5909"/>
            <a:chExt cx="1815" cy="1892"/>
          </a:xfrm>
        </p:grpSpPr>
        <p:sp>
          <p:nvSpPr>
            <p:cNvPr id="165" name="弦形 164"/>
            <p:cNvSpPr/>
            <p:nvPr/>
          </p:nvSpPr>
          <p:spPr>
            <a:xfrm flipH="1">
              <a:off x="9023" y="6110"/>
              <a:ext cx="1578" cy="1578"/>
            </a:xfrm>
            <a:prstGeom prst="chord">
              <a:avLst>
                <a:gd name="adj1" fmla="val 5396025"/>
                <a:gd name="adj2" fmla="val 16200000"/>
              </a:avLst>
            </a:prstGeom>
            <a:noFill/>
            <a:ln w="57150">
              <a:solidFill>
                <a:schemeClr val="tx1"/>
              </a:solidFill>
              <a:prstDash val="solid"/>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6" name="弦形 165"/>
            <p:cNvSpPr/>
            <p:nvPr/>
          </p:nvSpPr>
          <p:spPr>
            <a:xfrm flipH="1">
              <a:off x="9432" y="6519"/>
              <a:ext cx="761" cy="761"/>
            </a:xfrm>
            <a:prstGeom prst="chord">
              <a:avLst>
                <a:gd name="adj1" fmla="val 5396025"/>
                <a:gd name="adj2" fmla="val 16200000"/>
              </a:avLst>
            </a:prstGeom>
            <a:noFill/>
            <a:ln w="57150">
              <a:solidFill>
                <a:schemeClr val="tx1"/>
              </a:solidFill>
              <a:prstDash val="solid"/>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7" name="弦形 166"/>
            <p:cNvSpPr/>
            <p:nvPr/>
          </p:nvSpPr>
          <p:spPr>
            <a:xfrm flipH="1">
              <a:off x="9224" y="6321"/>
              <a:ext cx="1176" cy="1156"/>
            </a:xfrm>
            <a:prstGeom prst="chord">
              <a:avLst>
                <a:gd name="adj1" fmla="val 5396025"/>
                <a:gd name="adj2" fmla="val 16200000"/>
              </a:avLst>
            </a:prstGeom>
            <a:noFill/>
            <a:ln w="57150">
              <a:solidFill>
                <a:schemeClr val="tx1"/>
              </a:solidFill>
              <a:prstDash val="solid"/>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8" name="直角三角形 167"/>
            <p:cNvSpPr/>
            <p:nvPr/>
          </p:nvSpPr>
          <p:spPr>
            <a:xfrm>
              <a:off x="9738" y="6701"/>
              <a:ext cx="1101" cy="1101"/>
            </a:xfrm>
            <a:prstGeom prst="rtTriangl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9" name="直角三角形 168"/>
            <p:cNvSpPr/>
            <p:nvPr/>
          </p:nvSpPr>
          <p:spPr>
            <a:xfrm flipV="1">
              <a:off x="9738" y="5909"/>
              <a:ext cx="1101" cy="1101"/>
            </a:xfrm>
            <a:prstGeom prst="rtTriangl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 name="文本框 2"/>
          <p:cNvSpPr txBox="1"/>
          <p:nvPr/>
        </p:nvSpPr>
        <p:spPr>
          <a:xfrm>
            <a:off x="568960" y="2948305"/>
            <a:ext cx="181038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In-air signal source</a:t>
            </a:r>
          </a:p>
        </p:txBody>
      </p:sp>
      <p:grpSp>
        <p:nvGrpSpPr>
          <p:cNvPr id="14" name="组合 13"/>
          <p:cNvGrpSpPr/>
          <p:nvPr/>
        </p:nvGrpSpPr>
        <p:grpSpPr>
          <a:xfrm>
            <a:off x="9535160" y="1587500"/>
            <a:ext cx="2210435" cy="2223770"/>
            <a:chOff x="15016" y="2500"/>
            <a:chExt cx="3481" cy="3502"/>
          </a:xfrm>
        </p:grpSpPr>
        <p:grpSp>
          <p:nvGrpSpPr>
            <p:cNvPr id="99" name="组合 98"/>
            <p:cNvGrpSpPr/>
            <p:nvPr/>
          </p:nvGrpSpPr>
          <p:grpSpPr>
            <a:xfrm>
              <a:off x="15016" y="2500"/>
              <a:ext cx="2808" cy="2808"/>
              <a:chOff x="15129" y="3923"/>
              <a:chExt cx="2808" cy="2808"/>
            </a:xfrm>
          </p:grpSpPr>
          <p:pic>
            <p:nvPicPr>
              <p:cNvPr id="100" name="图片 99"/>
              <p:cNvPicPr/>
              <p:nvPr/>
            </p:nvPicPr>
            <p:blipFill>
              <a:blip r:embed="rId6"/>
              <a:stretch>
                <a:fillRect/>
              </a:stretch>
            </p:blipFill>
            <p:spPr>
              <a:xfrm>
                <a:off x="15129" y="3923"/>
                <a:ext cx="2809" cy="2809"/>
              </a:xfrm>
              <a:prstGeom prst="rect">
                <a:avLst/>
              </a:prstGeom>
              <a:noFill/>
              <a:ln w="9525">
                <a:noFill/>
              </a:ln>
            </p:spPr>
          </p:pic>
          <p:pic>
            <p:nvPicPr>
              <p:cNvPr id="103" name="图片 102"/>
              <p:cNvPicPr/>
              <p:nvPr/>
            </p:nvPicPr>
            <p:blipFill>
              <a:blip r:embed="rId7"/>
              <a:srcRect l="9110" t="4677"/>
              <a:stretch>
                <a:fillRect/>
              </a:stretch>
            </p:blipFill>
            <p:spPr>
              <a:xfrm>
                <a:off x="15644" y="4600"/>
                <a:ext cx="1779" cy="1144"/>
              </a:xfrm>
              <a:prstGeom prst="rect">
                <a:avLst/>
              </a:prstGeom>
              <a:noFill/>
              <a:ln w="9525">
                <a:noFill/>
              </a:ln>
            </p:spPr>
          </p:pic>
        </p:grpSp>
        <p:cxnSp>
          <p:nvCxnSpPr>
            <p:cNvPr id="5" name="直接连接符 4"/>
            <p:cNvCxnSpPr/>
            <p:nvPr/>
          </p:nvCxnSpPr>
          <p:spPr>
            <a:xfrm>
              <a:off x="16721" y="6002"/>
              <a:ext cx="4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7127" y="4944"/>
              <a:ext cx="0" cy="1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flipH="1">
              <a:off x="17042" y="5371"/>
              <a:ext cx="170" cy="279"/>
            </a:xfrm>
            <a:prstGeom prst="triangl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文本框 7"/>
            <p:cNvSpPr txBox="1"/>
            <p:nvPr/>
          </p:nvSpPr>
          <p:spPr>
            <a:xfrm>
              <a:off x="17325" y="5202"/>
              <a:ext cx="1172"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CFR</a:t>
              </a:r>
              <a:endParaRPr lang="en-US" altLang="zh-CN"/>
            </a:p>
          </p:txBody>
        </p:sp>
      </p:grpSp>
      <p:grpSp>
        <p:nvGrpSpPr>
          <p:cNvPr id="23" name="组合 22"/>
          <p:cNvGrpSpPr/>
          <p:nvPr/>
        </p:nvGrpSpPr>
        <p:grpSpPr>
          <a:xfrm>
            <a:off x="8101330" y="2303145"/>
            <a:ext cx="629920" cy="1788160"/>
            <a:chOff x="12758" y="3627"/>
            <a:chExt cx="992" cy="2816"/>
          </a:xfrm>
        </p:grpSpPr>
        <p:sp>
          <p:nvSpPr>
            <p:cNvPr id="21" name="文本框 20"/>
            <p:cNvSpPr txBox="1"/>
            <p:nvPr/>
          </p:nvSpPr>
          <p:spPr>
            <a:xfrm>
              <a:off x="12758" y="3627"/>
              <a:ext cx="992" cy="1016"/>
            </a:xfrm>
            <a:prstGeom prst="rect">
              <a:avLst/>
            </a:prstGeom>
            <a:noFill/>
          </p:spPr>
          <p:txBody>
            <a:bodyPr wrap="square" rtlCol="0" anchor="t">
              <a:spAutoFit/>
            </a:bodyPr>
            <a:lstStyle/>
            <a:p>
              <a:pPr algn="ctr"/>
              <a:r>
                <a:rPr lang="en-US" altLang="zh-CN" sz="3600" dirty="0">
                  <a:solidFill>
                    <a:srgbClr val="FF0000"/>
                  </a:solidFill>
                  <a:latin typeface="微软雅黑" panose="020B0503020204020204" charset="-122"/>
                  <a:ea typeface="微软雅黑" panose="020B0503020204020204" charset="-122"/>
                  <a:cs typeface="Calibri" panose="020F0502020204030204" charset="0"/>
                  <a:sym typeface="+mn-ea"/>
                </a:rPr>
                <a:t>✔</a:t>
              </a:r>
            </a:p>
          </p:txBody>
        </p:sp>
        <p:sp>
          <p:nvSpPr>
            <p:cNvPr id="22" name="文本框 21"/>
            <p:cNvSpPr txBox="1"/>
            <p:nvPr/>
          </p:nvSpPr>
          <p:spPr>
            <a:xfrm>
              <a:off x="12758" y="5427"/>
              <a:ext cx="992" cy="1016"/>
            </a:xfrm>
            <a:prstGeom prst="rect">
              <a:avLst/>
            </a:prstGeom>
            <a:noFill/>
          </p:spPr>
          <p:txBody>
            <a:bodyPr wrap="square" rtlCol="0" anchor="t">
              <a:spAutoFit/>
            </a:bodyPr>
            <a:lstStyle/>
            <a:p>
              <a:pPr algn="ctr"/>
              <a:r>
                <a:rPr lang="en-US" altLang="zh-CN" sz="3600" dirty="0">
                  <a:solidFill>
                    <a:srgbClr val="FF0000"/>
                  </a:solidFill>
                  <a:latin typeface="微软雅黑" panose="020B0503020204020204" charset="-122"/>
                  <a:ea typeface="微软雅黑" panose="020B0503020204020204" charset="-122"/>
                  <a:cs typeface="Calibri" panose="020F0502020204030204" charset="0"/>
                  <a:sym typeface="+mn-ea"/>
                </a:rPr>
                <a:t>✔</a:t>
              </a:r>
            </a:p>
          </p:txBody>
        </p:sp>
      </p:grpSp>
      <p:grpSp>
        <p:nvGrpSpPr>
          <p:cNvPr id="36" name="组合 35"/>
          <p:cNvGrpSpPr/>
          <p:nvPr/>
        </p:nvGrpSpPr>
        <p:grpSpPr>
          <a:xfrm>
            <a:off x="2658110" y="3661410"/>
            <a:ext cx="2321560" cy="1005840"/>
            <a:chOff x="4186" y="5766"/>
            <a:chExt cx="3656" cy="1584"/>
          </a:xfrm>
        </p:grpSpPr>
        <p:sp>
          <p:nvSpPr>
            <p:cNvPr id="71" name="矩形 70"/>
            <p:cNvSpPr/>
            <p:nvPr/>
          </p:nvSpPr>
          <p:spPr>
            <a:xfrm>
              <a:off x="4682" y="6233"/>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4821" y="6233"/>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cxnSp>
          <p:nvCxnSpPr>
            <p:cNvPr id="2" name="直接连接符 1"/>
            <p:cNvCxnSpPr/>
            <p:nvPr/>
          </p:nvCxnSpPr>
          <p:spPr>
            <a:xfrm>
              <a:off x="4186" y="5766"/>
              <a:ext cx="0" cy="15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640965" y="2839085"/>
            <a:ext cx="4678680" cy="994410"/>
            <a:chOff x="4159" y="4470"/>
            <a:chExt cx="7368" cy="1566"/>
          </a:xfrm>
        </p:grpSpPr>
        <p:cxnSp>
          <p:nvCxnSpPr>
            <p:cNvPr id="109" name="直接连接符 108"/>
            <p:cNvCxnSpPr/>
            <p:nvPr/>
          </p:nvCxnSpPr>
          <p:spPr>
            <a:xfrm flipV="1">
              <a:off x="4159" y="5782"/>
              <a:ext cx="5156" cy="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9298" y="5308"/>
              <a:ext cx="0" cy="4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281" y="5314"/>
              <a:ext cx="4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753" y="4470"/>
              <a:ext cx="0" cy="15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9753" y="4488"/>
              <a:ext cx="1775" cy="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9745" y="6019"/>
              <a:ext cx="1775" cy="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down)">
                                      <p:cBhvr>
                                        <p:cTn id="7" dur="500"/>
                                        <p:tgtEl>
                                          <p:spTgt spid="9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wipe(left)">
                                      <p:cBhvr>
                                        <p:cTn id="11" dur="500"/>
                                        <p:tgtEl>
                                          <p:spTgt spid="1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down)">
                                      <p:cBhvr>
                                        <p:cTn id="16" dur="500"/>
                                        <p:tgtEl>
                                          <p:spTgt spid="89"/>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wipe(down)">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wipe(up)">
                                      <p:cBhvr>
                                        <p:cTn id="4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1"/>
      <p:bldP spid="12" grpId="0"/>
      <p:bldP spid="12" grpId="1"/>
      <p:bldP spid="89" grpId="0" animBg="1"/>
      <p:bldP spid="89" grpId="1" animBg="1"/>
      <p:bldP spid="91" grpId="0" animBg="1"/>
      <p:bldP spid="91" grpId="1" animBg="1"/>
      <p:bldP spid="95" grpId="0" animBg="1"/>
      <p:bldP spid="9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50MHz"/>
          <p:cNvPicPr>
            <a:picLocks noChangeAspect="1"/>
          </p:cNvPicPr>
          <p:nvPr/>
        </p:nvPicPr>
        <p:blipFill>
          <a:blip r:embed="rId3"/>
          <a:srcRect l="3032"/>
          <a:stretch>
            <a:fillRect/>
          </a:stretch>
        </p:blipFill>
        <p:spPr>
          <a:xfrm>
            <a:off x="6661150" y="59055"/>
            <a:ext cx="4365625" cy="3377565"/>
          </a:xfrm>
          <a:prstGeom prst="rect">
            <a:avLst/>
          </a:prstGeom>
        </p:spPr>
      </p:pic>
      <p:grpSp>
        <p:nvGrpSpPr>
          <p:cNvPr id="29" name="组合 28"/>
          <p:cNvGrpSpPr/>
          <p:nvPr/>
        </p:nvGrpSpPr>
        <p:grpSpPr>
          <a:xfrm>
            <a:off x="3748405" y="1633220"/>
            <a:ext cx="4695190" cy="3556635"/>
            <a:chOff x="617" y="2561"/>
            <a:chExt cx="7394" cy="5601"/>
          </a:xfrm>
        </p:grpSpPr>
        <p:pic>
          <p:nvPicPr>
            <p:cNvPr id="22" name="图片 21" descr="CFR_OFF"/>
            <p:cNvPicPr>
              <a:picLocks noChangeAspect="1"/>
            </p:cNvPicPr>
            <p:nvPr/>
          </p:nvPicPr>
          <p:blipFill>
            <a:blip r:embed="rId4"/>
            <a:stretch>
              <a:fillRect/>
            </a:stretch>
          </p:blipFill>
          <p:spPr>
            <a:xfrm>
              <a:off x="617" y="2616"/>
              <a:ext cx="7394" cy="5546"/>
            </a:xfrm>
            <a:prstGeom prst="rect">
              <a:avLst/>
            </a:prstGeom>
          </p:spPr>
        </p:pic>
        <p:grpSp>
          <p:nvGrpSpPr>
            <p:cNvPr id="3" name="组合 2"/>
            <p:cNvGrpSpPr/>
            <p:nvPr/>
          </p:nvGrpSpPr>
          <p:grpSpPr>
            <a:xfrm>
              <a:off x="1677" y="2561"/>
              <a:ext cx="5274" cy="4795"/>
              <a:chOff x="6393" y="1880"/>
              <a:chExt cx="6415" cy="5830"/>
            </a:xfrm>
          </p:grpSpPr>
          <p:sp>
            <p:nvSpPr>
              <p:cNvPr id="40" name="任意多边形 39"/>
              <p:cNvSpPr/>
              <p:nvPr/>
            </p:nvSpPr>
            <p:spPr>
              <a:xfrm>
                <a:off x="6393" y="5067"/>
                <a:ext cx="6415" cy="2643"/>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772" y="1880"/>
                <a:ext cx="3657" cy="881"/>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grpSp>
      </p:grpSp>
      <p:pic>
        <p:nvPicPr>
          <p:cNvPr id="4" name="图片 3" descr="Single_tone_signal"/>
          <p:cNvPicPr>
            <a:picLocks noChangeAspect="1"/>
          </p:cNvPicPr>
          <p:nvPr/>
        </p:nvPicPr>
        <p:blipFill>
          <a:blip r:embed="rId5"/>
          <a:srcRect l="3681"/>
          <a:stretch>
            <a:fillRect/>
          </a:stretch>
        </p:blipFill>
        <p:spPr>
          <a:xfrm>
            <a:off x="6690360" y="3297555"/>
            <a:ext cx="4336415" cy="3377565"/>
          </a:xfrm>
          <a:prstGeom prst="rect">
            <a:avLst/>
          </a:prstGeom>
        </p:spPr>
      </p:pic>
      <p:sp>
        <p:nvSpPr>
          <p:cNvPr id="118" name="文本框 117"/>
          <p:cNvSpPr txBox="1"/>
          <p:nvPr/>
        </p:nvSpPr>
        <p:spPr>
          <a:xfrm>
            <a:off x="487680" y="471805"/>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Extract the In-air Signals - AGC</a:t>
            </a:r>
          </a:p>
        </p:txBody>
      </p:sp>
      <p:grpSp>
        <p:nvGrpSpPr>
          <p:cNvPr id="7" name="组合 6"/>
          <p:cNvGrpSpPr/>
          <p:nvPr/>
        </p:nvGrpSpPr>
        <p:grpSpPr>
          <a:xfrm>
            <a:off x="7820660" y="11430"/>
            <a:ext cx="1910080" cy="3648075"/>
            <a:chOff x="12316" y="18"/>
            <a:chExt cx="3008" cy="5745"/>
          </a:xfrm>
        </p:grpSpPr>
        <p:sp>
          <p:nvSpPr>
            <p:cNvPr id="5" name="文本框 4"/>
            <p:cNvSpPr txBox="1"/>
            <p:nvPr/>
          </p:nvSpPr>
          <p:spPr>
            <a:xfrm>
              <a:off x="12316" y="1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p>
          </p:txBody>
        </p:sp>
        <p:sp>
          <p:nvSpPr>
            <p:cNvPr id="6" name="文本框 5"/>
            <p:cNvSpPr txBox="1"/>
            <p:nvPr/>
          </p:nvSpPr>
          <p:spPr>
            <a:xfrm>
              <a:off x="12317" y="503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2</a:t>
              </a:r>
              <a:r>
                <a:rPr lang="en-US" altLang="zh-CN" sz="2400" dirty="0">
                  <a:latin typeface="Calibri" panose="020F0502020204030204" charset="0"/>
                  <a:cs typeface="Calibri" panose="020F0502020204030204" charset="0"/>
                </a:rPr>
                <a:t>(f)</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71771 0 " pathEditMode="relative" rAng="0" ptsTypes="">
                                      <p:cBhvr>
                                        <p:cTn id="6" dur="1000" fill="hold"/>
                                        <p:tgtEl>
                                          <p:spTgt spid="29"/>
                                        </p:tgtEl>
                                        <p:attrNameLst>
                                          <p:attrName>ppt_x</p:attrName>
                                          <p:attrName>ppt_y</p:attrName>
                                        </p:attrNameLst>
                                      </p:cBhvr>
                                      <p:rCtr x="-164" y="0"/>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50MHz"/>
          <p:cNvPicPr>
            <a:picLocks noChangeAspect="1"/>
          </p:cNvPicPr>
          <p:nvPr/>
        </p:nvPicPr>
        <p:blipFill>
          <a:blip r:embed="rId3"/>
          <a:srcRect l="3597"/>
          <a:stretch>
            <a:fillRect/>
          </a:stretch>
        </p:blipFill>
        <p:spPr>
          <a:xfrm>
            <a:off x="6686550" y="59055"/>
            <a:ext cx="4340225" cy="3377565"/>
          </a:xfrm>
          <a:prstGeom prst="rect">
            <a:avLst/>
          </a:prstGeom>
        </p:spPr>
      </p:pic>
      <p:pic>
        <p:nvPicPr>
          <p:cNvPr id="4" name="图片 3" descr="Single_tone_signal"/>
          <p:cNvPicPr>
            <a:picLocks noChangeAspect="1"/>
          </p:cNvPicPr>
          <p:nvPr/>
        </p:nvPicPr>
        <p:blipFill>
          <a:blip r:embed="rId4"/>
          <a:srcRect l="3667"/>
          <a:stretch>
            <a:fillRect/>
          </a:stretch>
        </p:blipFill>
        <p:spPr>
          <a:xfrm>
            <a:off x="6689725" y="3297555"/>
            <a:ext cx="4337050" cy="3377565"/>
          </a:xfrm>
          <a:prstGeom prst="rect">
            <a:avLst/>
          </a:prstGeom>
        </p:spPr>
      </p:pic>
      <p:pic>
        <p:nvPicPr>
          <p:cNvPr id="22" name="图片 21" descr="CFR_OFF"/>
          <p:cNvPicPr>
            <a:picLocks noChangeAspect="1"/>
          </p:cNvPicPr>
          <p:nvPr/>
        </p:nvPicPr>
        <p:blipFill>
          <a:blip r:embed="rId5"/>
          <a:stretch>
            <a:fillRect/>
          </a:stretch>
        </p:blipFill>
        <p:spPr>
          <a:xfrm>
            <a:off x="391795" y="1668145"/>
            <a:ext cx="4695190" cy="3521710"/>
          </a:xfrm>
          <a:prstGeom prst="rect">
            <a:avLst/>
          </a:prstGeom>
        </p:spPr>
      </p:pic>
      <p:sp>
        <p:nvSpPr>
          <p:cNvPr id="40" name="任意多边形 39"/>
          <p:cNvSpPr/>
          <p:nvPr/>
        </p:nvSpPr>
        <p:spPr>
          <a:xfrm>
            <a:off x="1064895" y="3297555"/>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84985" y="1633220"/>
            <a:ext cx="1909445" cy="46037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H(f)</a:t>
            </a:r>
            <a:endParaRPr lang="zh-CN" altLang="en-US"/>
          </a:p>
        </p:txBody>
      </p:sp>
      <p:sp>
        <p:nvSpPr>
          <p:cNvPr id="10" name="任意多边形 9"/>
          <p:cNvSpPr/>
          <p:nvPr/>
        </p:nvSpPr>
        <p:spPr>
          <a:xfrm>
            <a:off x="1064895" y="3314065"/>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065530" y="3314700"/>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633595" y="2480310"/>
            <a:ext cx="3090545" cy="2606040"/>
            <a:chOff x="7297" y="3906"/>
            <a:chExt cx="4867" cy="4104"/>
          </a:xfrm>
        </p:grpSpPr>
        <p:cxnSp>
          <p:nvCxnSpPr>
            <p:cNvPr id="12" name="直接箭头连接符 11"/>
            <p:cNvCxnSpPr/>
            <p:nvPr/>
          </p:nvCxnSpPr>
          <p:spPr>
            <a:xfrm flipV="1">
              <a:off x="7297" y="4156"/>
              <a:ext cx="4867" cy="1144"/>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297" y="6657"/>
              <a:ext cx="4735" cy="1353"/>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31" y="3906"/>
              <a:ext cx="1841"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sp>
          <p:nvSpPr>
            <p:cNvPr id="15" name="文本框 14"/>
            <p:cNvSpPr txBox="1"/>
            <p:nvPr/>
          </p:nvSpPr>
          <p:spPr>
            <a:xfrm>
              <a:off x="8231" y="6277"/>
              <a:ext cx="1841"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grpSp>
      <p:sp>
        <p:nvSpPr>
          <p:cNvPr id="118" name="文本框 117"/>
          <p:cNvSpPr txBox="1"/>
          <p:nvPr/>
        </p:nvSpPr>
        <p:spPr>
          <a:xfrm>
            <a:off x="487680" y="471805"/>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Extract the In-air Signals - AGC</a:t>
            </a:r>
          </a:p>
        </p:txBody>
      </p:sp>
      <p:grpSp>
        <p:nvGrpSpPr>
          <p:cNvPr id="7" name="组合 6"/>
          <p:cNvGrpSpPr/>
          <p:nvPr/>
        </p:nvGrpSpPr>
        <p:grpSpPr>
          <a:xfrm>
            <a:off x="7820660" y="11430"/>
            <a:ext cx="1910080" cy="3648075"/>
            <a:chOff x="12316" y="18"/>
            <a:chExt cx="3008" cy="5745"/>
          </a:xfrm>
        </p:grpSpPr>
        <p:sp>
          <p:nvSpPr>
            <p:cNvPr id="5" name="文本框 4"/>
            <p:cNvSpPr txBox="1"/>
            <p:nvPr/>
          </p:nvSpPr>
          <p:spPr>
            <a:xfrm>
              <a:off x="12316" y="1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p>
          </p:txBody>
        </p:sp>
        <p:sp>
          <p:nvSpPr>
            <p:cNvPr id="6" name="文本框 5"/>
            <p:cNvSpPr txBox="1"/>
            <p:nvPr/>
          </p:nvSpPr>
          <p:spPr>
            <a:xfrm>
              <a:off x="12317" y="503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2</a:t>
              </a:r>
              <a:r>
                <a:rPr lang="en-US" altLang="zh-CN" sz="2400" dirty="0">
                  <a:latin typeface="Calibri" panose="020F0502020204030204" charset="0"/>
                  <a:cs typeface="Calibri" panose="020F0502020204030204" charset="0"/>
                </a:rPr>
                <a:t>(f)</a:t>
              </a:r>
            </a:p>
          </p:txBody>
        </p:sp>
      </p:grpSp>
    </p:spTree>
  </p:cSld>
  <p:clrMapOvr>
    <a:masterClrMapping/>
  </p:clrMapOvr>
  <mc:AlternateContent xmlns:mc="http://schemas.openxmlformats.org/markup-compatibility/2006" xmlns:p14="http://schemas.microsoft.com/office/powerpoint/2010/main">
    <mc:Choice Requires="p14">
      <p:transition p14:dur="1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395833 -0.0319444 L 0.494583 -0.243056 " pathEditMode="relative" rAng="0" ptsTypes="">
                                      <p:cBhvr>
                                        <p:cTn id="6" dur="1000" fill="hold"/>
                                        <p:tgtEl>
                                          <p:spTgt spid="40"/>
                                        </p:tgtEl>
                                        <p:attrNameLst>
                                          <p:attrName>ppt_x</p:attrName>
                                          <p:attrName>ppt_y</p:attrName>
                                        </p:attrNameLst>
                                      </p:cBhvr>
                                      <p:rCtr x="24900" y="-10700"/>
                                    </p:animMotion>
                                  </p:childTnLst>
                                </p:cTn>
                              </p:par>
                              <p:par>
                                <p:cTn id="7" presetID="0" presetClass="path" presetSubtype="0" accel="50000" decel="50000" fill="hold" grpId="0" nodeType="withEffect">
                                  <p:stCondLst>
                                    <p:cond delay="0"/>
                                  </p:stCondLst>
                                  <p:childTnLst>
                                    <p:animMotion origin="layout" path="M -0.00541667 -0.0399074 L 0.493542 0.216481 " pathEditMode="relative" rAng="0" ptsTypes="">
                                      <p:cBhvr>
                                        <p:cTn id="8" dur="1000" fill="hold"/>
                                        <p:tgtEl>
                                          <p:spTgt spid="10"/>
                                        </p:tgtEl>
                                        <p:attrNameLst>
                                          <p:attrName>ppt_x</p:attrName>
                                          <p:attrName>ppt_y</p:attrName>
                                        </p:attrNameLst>
                                      </p:cBhvr>
                                      <p:rCtr x="25300" y="14900"/>
                                    </p:animMotion>
                                  </p:childTnLst>
                                </p:cTn>
                              </p:par>
                              <p:par>
                                <p:cTn id="9" presetID="22" presetClass="entr" presetSubtype="8" fill="hold" nodeType="withEffect">
                                  <p:stCondLst>
                                    <p:cond delay="0"/>
                                  </p:stCondLst>
                                  <p:childTnLst>
                                    <p:set>
                                      <p:cBhvr>
                                        <p:cTn id="10" dur="1000" fill="hold">
                                          <p:stCondLst>
                                            <p:cond delay="0"/>
                                          </p:stCondLst>
                                        </p:cTn>
                                        <p:tgtEl>
                                          <p:spTgt spid="16"/>
                                        </p:tgtEl>
                                        <p:attrNameLst>
                                          <p:attrName>style.visibility</p:attrName>
                                        </p:attrNameLst>
                                      </p:cBhvr>
                                      <p:to>
                                        <p:strVal val="visible"/>
                                      </p:to>
                                    </p:set>
                                    <p:animEffect transition="in" filter="wipe(left)">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50MHz"/>
          <p:cNvPicPr>
            <a:picLocks noChangeAspect="1"/>
          </p:cNvPicPr>
          <p:nvPr/>
        </p:nvPicPr>
        <p:blipFill>
          <a:blip r:embed="rId3"/>
          <a:srcRect l="2722"/>
          <a:stretch>
            <a:fillRect/>
          </a:stretch>
        </p:blipFill>
        <p:spPr>
          <a:xfrm>
            <a:off x="6647180" y="59055"/>
            <a:ext cx="4379595" cy="3377565"/>
          </a:xfrm>
          <a:prstGeom prst="rect">
            <a:avLst/>
          </a:prstGeom>
        </p:spPr>
      </p:pic>
      <p:pic>
        <p:nvPicPr>
          <p:cNvPr id="4" name="图片 3" descr="Single_tone_signal"/>
          <p:cNvPicPr>
            <a:picLocks noChangeAspect="1"/>
          </p:cNvPicPr>
          <p:nvPr/>
        </p:nvPicPr>
        <p:blipFill>
          <a:blip r:embed="rId4"/>
          <a:srcRect l="4330"/>
          <a:stretch>
            <a:fillRect/>
          </a:stretch>
        </p:blipFill>
        <p:spPr>
          <a:xfrm>
            <a:off x="6719570" y="3297555"/>
            <a:ext cx="4307205" cy="3377565"/>
          </a:xfrm>
          <a:prstGeom prst="rect">
            <a:avLst/>
          </a:prstGeom>
        </p:spPr>
      </p:pic>
      <p:sp>
        <p:nvSpPr>
          <p:cNvPr id="20" name="文本框 19"/>
          <p:cNvSpPr txBox="1"/>
          <p:nvPr/>
        </p:nvSpPr>
        <p:spPr>
          <a:xfrm>
            <a:off x="1239520" y="5483860"/>
            <a:ext cx="3001010" cy="521970"/>
          </a:xfrm>
          <a:prstGeom prst="rect">
            <a:avLst/>
          </a:prstGeom>
          <a:noFill/>
        </p:spPr>
        <p:txBody>
          <a:bodyPr wrap="square" rtlCol="0">
            <a:spAutoFit/>
          </a:bodyPr>
          <a:lstStyle/>
          <a:p>
            <a:pPr algn="ctr">
              <a:buClrTx/>
              <a:buSzTx/>
              <a:buFontTx/>
            </a:pPr>
            <a:r>
              <a:rPr lang="en-US" altLang="zh-CN" sz="2800" dirty="0">
                <a:solidFill>
                  <a:srgbClr val="FF0000"/>
                </a:solidFill>
                <a:latin typeface="Calibri" panose="020F0502020204030204" charset="0"/>
                <a:cs typeface="Calibri" panose="020F0502020204030204" charset="0"/>
              </a:rPr>
              <a:t>SNR is too low</a:t>
            </a:r>
          </a:p>
        </p:txBody>
      </p:sp>
      <p:pic>
        <p:nvPicPr>
          <p:cNvPr id="22" name="图片 21" descr="CFR_OFF"/>
          <p:cNvPicPr>
            <a:picLocks noChangeAspect="1"/>
          </p:cNvPicPr>
          <p:nvPr/>
        </p:nvPicPr>
        <p:blipFill>
          <a:blip r:embed="rId5"/>
          <a:stretch>
            <a:fillRect/>
          </a:stretch>
        </p:blipFill>
        <p:spPr>
          <a:xfrm>
            <a:off x="391795" y="1668145"/>
            <a:ext cx="4695190" cy="3521710"/>
          </a:xfrm>
          <a:prstGeom prst="rect">
            <a:avLst/>
          </a:prstGeom>
        </p:spPr>
      </p:pic>
      <p:sp>
        <p:nvSpPr>
          <p:cNvPr id="40" name="任意多边形 39"/>
          <p:cNvSpPr/>
          <p:nvPr/>
        </p:nvSpPr>
        <p:spPr>
          <a:xfrm>
            <a:off x="7101205" y="1633220"/>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84985" y="1633220"/>
            <a:ext cx="190944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sp>
        <p:nvSpPr>
          <p:cNvPr id="10" name="任意多边形 9"/>
          <p:cNvSpPr/>
          <p:nvPr/>
        </p:nvSpPr>
        <p:spPr>
          <a:xfrm>
            <a:off x="7101205" y="4826000"/>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064895" y="3297555"/>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226685" y="2480310"/>
            <a:ext cx="11690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sp>
        <p:nvSpPr>
          <p:cNvPr id="15" name="文本框 14"/>
          <p:cNvSpPr txBox="1"/>
          <p:nvPr/>
        </p:nvSpPr>
        <p:spPr>
          <a:xfrm>
            <a:off x="5226685" y="3985895"/>
            <a:ext cx="11690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sp>
        <p:nvSpPr>
          <p:cNvPr id="11" name="文本框 10"/>
          <p:cNvSpPr txBox="1"/>
          <p:nvPr/>
        </p:nvSpPr>
        <p:spPr>
          <a:xfrm>
            <a:off x="4633595" y="2480310"/>
            <a:ext cx="212471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X</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(f)=H’(f)-H(f)</a:t>
            </a:r>
          </a:p>
        </p:txBody>
      </p:sp>
      <p:sp>
        <p:nvSpPr>
          <p:cNvPr id="17" name="文本框 16"/>
          <p:cNvSpPr txBox="1"/>
          <p:nvPr/>
        </p:nvSpPr>
        <p:spPr>
          <a:xfrm>
            <a:off x="4731385" y="3863975"/>
            <a:ext cx="196532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sym typeface="+mn-ea"/>
              </a:rPr>
              <a:t>X</a:t>
            </a:r>
            <a:r>
              <a:rPr lang="en-US" altLang="zh-CN" sz="2400" baseline="-25000" dirty="0">
                <a:latin typeface="Calibri" panose="020F0502020204030204" charset="0"/>
                <a:cs typeface="Calibri" panose="020F0502020204030204" charset="0"/>
                <a:sym typeface="+mn-ea"/>
              </a:rPr>
              <a:t>2</a:t>
            </a:r>
            <a:r>
              <a:rPr lang="en-US" altLang="zh-CN" sz="2400" dirty="0">
                <a:latin typeface="Calibri" panose="020F0502020204030204" charset="0"/>
                <a:cs typeface="Calibri" panose="020F0502020204030204" charset="0"/>
                <a:sym typeface="+mn-ea"/>
              </a:rPr>
              <a:t>(f)=H’(f)-H(f)</a:t>
            </a:r>
            <a:endParaRPr lang="en-US" altLang="zh-CN" sz="2400" dirty="0">
              <a:latin typeface="Calibri" panose="020F0502020204030204" charset="0"/>
              <a:cs typeface="Calibri" panose="020F0502020204030204" charset="0"/>
            </a:endParaRPr>
          </a:p>
        </p:txBody>
      </p:sp>
      <p:pic>
        <p:nvPicPr>
          <p:cNvPr id="19" name="图片 18" descr="Single_tone_signal"/>
          <p:cNvPicPr>
            <a:picLocks noChangeAspect="1"/>
          </p:cNvPicPr>
          <p:nvPr/>
        </p:nvPicPr>
        <p:blipFill>
          <a:blip r:embed="rId6"/>
          <a:srcRect l="3679" t="9375" r="9125" b="9867"/>
          <a:stretch>
            <a:fillRect/>
          </a:stretch>
        </p:blipFill>
        <p:spPr>
          <a:xfrm>
            <a:off x="6723380" y="3632200"/>
            <a:ext cx="3896995" cy="2707640"/>
          </a:xfrm>
          <a:prstGeom prst="rect">
            <a:avLst/>
          </a:prstGeom>
        </p:spPr>
      </p:pic>
      <p:pic>
        <p:nvPicPr>
          <p:cNvPr id="21" name="图片 20" descr="50MHz SNR"/>
          <p:cNvPicPr>
            <a:picLocks noChangeAspect="1"/>
          </p:cNvPicPr>
          <p:nvPr/>
        </p:nvPicPr>
        <p:blipFill>
          <a:blip r:embed="rId7"/>
          <a:srcRect l="4069" t="11675" r="9364" b="10026"/>
          <a:stretch>
            <a:fillRect/>
          </a:stretch>
        </p:blipFill>
        <p:spPr>
          <a:xfrm>
            <a:off x="6696710" y="386715"/>
            <a:ext cx="3944620" cy="2722245"/>
          </a:xfrm>
          <a:prstGeom prst="rect">
            <a:avLst/>
          </a:prstGeom>
        </p:spPr>
      </p:pic>
      <p:sp>
        <p:nvSpPr>
          <p:cNvPr id="118" name="文本框 117"/>
          <p:cNvSpPr txBox="1"/>
          <p:nvPr/>
        </p:nvSpPr>
        <p:spPr>
          <a:xfrm>
            <a:off x="487680" y="471805"/>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Extract the In-air Signals - AGC</a:t>
            </a:r>
          </a:p>
        </p:txBody>
      </p:sp>
      <p:cxnSp>
        <p:nvCxnSpPr>
          <p:cNvPr id="12" name="直接箭头连接符 11"/>
          <p:cNvCxnSpPr/>
          <p:nvPr/>
        </p:nvCxnSpPr>
        <p:spPr>
          <a:xfrm flipV="1">
            <a:off x="4633595" y="2639060"/>
            <a:ext cx="3090545" cy="726440"/>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633595" y="4227195"/>
            <a:ext cx="3006725" cy="859155"/>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820660" y="11430"/>
            <a:ext cx="1910080" cy="3648075"/>
            <a:chOff x="12316" y="18"/>
            <a:chExt cx="3008" cy="5745"/>
          </a:xfrm>
        </p:grpSpPr>
        <p:sp>
          <p:nvSpPr>
            <p:cNvPr id="3" name="文本框 2"/>
            <p:cNvSpPr txBox="1"/>
            <p:nvPr/>
          </p:nvSpPr>
          <p:spPr>
            <a:xfrm>
              <a:off x="12316" y="1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p>
          </p:txBody>
        </p:sp>
        <p:sp>
          <p:nvSpPr>
            <p:cNvPr id="6" name="文本框 5"/>
            <p:cNvSpPr txBox="1"/>
            <p:nvPr/>
          </p:nvSpPr>
          <p:spPr>
            <a:xfrm>
              <a:off x="12317" y="503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2</a:t>
              </a:r>
              <a:r>
                <a:rPr lang="en-US" altLang="zh-CN" sz="2400" dirty="0">
                  <a:latin typeface="Calibri" panose="020F0502020204030204" charset="0"/>
                  <a:cs typeface="Calibri" panose="020F0502020204030204" charset="0"/>
                </a:rPr>
                <a:t>(f)</a:t>
              </a:r>
            </a:p>
          </p:txBody>
        </p:sp>
      </p:grpSp>
      <p:grpSp>
        <p:nvGrpSpPr>
          <p:cNvPr id="16" name="组合 15"/>
          <p:cNvGrpSpPr/>
          <p:nvPr/>
        </p:nvGrpSpPr>
        <p:grpSpPr>
          <a:xfrm>
            <a:off x="7821295" y="11430"/>
            <a:ext cx="1908810" cy="3646805"/>
            <a:chOff x="15996" y="18"/>
            <a:chExt cx="3006" cy="5743"/>
          </a:xfrm>
        </p:grpSpPr>
        <p:sp>
          <p:nvSpPr>
            <p:cNvPr id="8" name="文本框 7"/>
            <p:cNvSpPr txBox="1"/>
            <p:nvPr/>
          </p:nvSpPr>
          <p:spPr>
            <a:xfrm>
              <a:off x="15996" y="1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X</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p>
          </p:txBody>
        </p:sp>
        <p:sp>
          <p:nvSpPr>
            <p:cNvPr id="9" name="文本框 8"/>
            <p:cNvSpPr txBox="1"/>
            <p:nvPr/>
          </p:nvSpPr>
          <p:spPr>
            <a:xfrm>
              <a:off x="15996" y="5037"/>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X</a:t>
              </a:r>
              <a:r>
                <a:rPr lang="en-US" altLang="zh-CN" sz="2400" baseline="-25000" dirty="0">
                  <a:latin typeface="Calibri" panose="020F0502020204030204" charset="0"/>
                  <a:cs typeface="Calibri" panose="020F0502020204030204" charset="0"/>
                </a:rPr>
                <a:t>2</a:t>
              </a:r>
              <a:r>
                <a:rPr lang="en-US" altLang="zh-CN" sz="2400" dirty="0">
                  <a:latin typeface="Calibri" panose="020F0502020204030204" charset="0"/>
                  <a:cs typeface="Calibri" panose="020F0502020204030204" charset="0"/>
                </a:rPr>
                <a:t>(f)</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withEffect">
                                  <p:stCondLst>
                                    <p:cond delay="0"/>
                                  </p:stCondLst>
                                  <p:childTnLst>
                                    <p:animEffect transition="out" filter="wipe(up)">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xit" presetSubtype="8" fill="hold" nodeType="withEffect">
                                  <p:stCondLst>
                                    <p:cond delay="0"/>
                                  </p:stCondLst>
                                  <p:childTnLst>
                                    <p:animEffect transition="out" filter="wipe(left)">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right)">
                                      <p:cBhvr>
                                        <p:cTn id="29" dur="500"/>
                                        <p:tgtEl>
                                          <p:spTgt spid="16"/>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par>
                                <p:cTn id="34" presetID="22" presetClass="entr" presetSubtype="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 grpId="0" animBg="1"/>
      <p:bldP spid="10" grpId="0" animBg="1"/>
      <p:bldP spid="14" grpId="0"/>
      <p:bldP spid="15" grpId="0"/>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50MHz"/>
          <p:cNvPicPr>
            <a:picLocks noChangeAspect="1"/>
          </p:cNvPicPr>
          <p:nvPr/>
        </p:nvPicPr>
        <p:blipFill>
          <a:blip r:embed="rId3"/>
          <a:srcRect l="3202"/>
          <a:stretch>
            <a:fillRect/>
          </a:stretch>
        </p:blipFill>
        <p:spPr>
          <a:xfrm>
            <a:off x="6668770" y="59055"/>
            <a:ext cx="4358005" cy="3377565"/>
          </a:xfrm>
          <a:prstGeom prst="rect">
            <a:avLst/>
          </a:prstGeom>
        </p:spPr>
      </p:pic>
      <p:pic>
        <p:nvPicPr>
          <p:cNvPr id="4" name="图片 3" descr="Single_tone_signal"/>
          <p:cNvPicPr>
            <a:picLocks noChangeAspect="1"/>
          </p:cNvPicPr>
          <p:nvPr/>
        </p:nvPicPr>
        <p:blipFill>
          <a:blip r:embed="rId4"/>
          <a:srcRect l="4640"/>
          <a:stretch>
            <a:fillRect/>
          </a:stretch>
        </p:blipFill>
        <p:spPr>
          <a:xfrm>
            <a:off x="6733540" y="3297555"/>
            <a:ext cx="4293235" cy="3377565"/>
          </a:xfrm>
          <a:prstGeom prst="rect">
            <a:avLst/>
          </a:prstGeom>
        </p:spPr>
      </p:pic>
      <p:pic>
        <p:nvPicPr>
          <p:cNvPr id="22" name="图片 21" descr="CFR_OFF"/>
          <p:cNvPicPr>
            <a:picLocks noChangeAspect="1"/>
          </p:cNvPicPr>
          <p:nvPr/>
        </p:nvPicPr>
        <p:blipFill>
          <a:blip r:embed="rId5"/>
          <a:stretch>
            <a:fillRect/>
          </a:stretch>
        </p:blipFill>
        <p:spPr>
          <a:xfrm>
            <a:off x="391795" y="1668145"/>
            <a:ext cx="4695190" cy="3521710"/>
          </a:xfrm>
          <a:prstGeom prst="rect">
            <a:avLst/>
          </a:prstGeom>
        </p:spPr>
      </p:pic>
      <p:sp>
        <p:nvSpPr>
          <p:cNvPr id="40" name="任意多边形 39"/>
          <p:cNvSpPr/>
          <p:nvPr/>
        </p:nvSpPr>
        <p:spPr>
          <a:xfrm>
            <a:off x="7101205" y="1633220"/>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84985" y="1633220"/>
            <a:ext cx="190944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a:t>
            </a:r>
          </a:p>
        </p:txBody>
      </p:sp>
      <p:sp>
        <p:nvSpPr>
          <p:cNvPr id="10" name="任意多边形 9"/>
          <p:cNvSpPr/>
          <p:nvPr/>
        </p:nvSpPr>
        <p:spPr>
          <a:xfrm>
            <a:off x="7101205" y="4826000"/>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064895" y="3297555"/>
            <a:ext cx="3348990" cy="1380490"/>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Single_tone_signal"/>
          <p:cNvPicPr>
            <a:picLocks noChangeAspect="1"/>
          </p:cNvPicPr>
          <p:nvPr/>
        </p:nvPicPr>
        <p:blipFill>
          <a:blip r:embed="rId6"/>
          <a:srcRect l="3721" t="9375" r="9125" b="9867"/>
          <a:stretch>
            <a:fillRect/>
          </a:stretch>
        </p:blipFill>
        <p:spPr>
          <a:xfrm>
            <a:off x="6725285" y="3632200"/>
            <a:ext cx="3895090" cy="2707640"/>
          </a:xfrm>
          <a:prstGeom prst="rect">
            <a:avLst/>
          </a:prstGeom>
        </p:spPr>
      </p:pic>
      <p:pic>
        <p:nvPicPr>
          <p:cNvPr id="21" name="图片 20" descr="50MHz SNR"/>
          <p:cNvPicPr>
            <a:picLocks noChangeAspect="1"/>
          </p:cNvPicPr>
          <p:nvPr/>
        </p:nvPicPr>
        <p:blipFill>
          <a:blip r:embed="rId7"/>
          <a:srcRect l="4069" t="11675" r="9364" b="10026"/>
          <a:stretch>
            <a:fillRect/>
          </a:stretch>
        </p:blipFill>
        <p:spPr>
          <a:xfrm>
            <a:off x="6696710" y="386715"/>
            <a:ext cx="3944620" cy="2722245"/>
          </a:xfrm>
          <a:prstGeom prst="rect">
            <a:avLst/>
          </a:prstGeom>
        </p:spPr>
      </p:pic>
      <p:sp>
        <p:nvSpPr>
          <p:cNvPr id="7" name="任意多边形 6"/>
          <p:cNvSpPr/>
          <p:nvPr/>
        </p:nvSpPr>
        <p:spPr>
          <a:xfrm>
            <a:off x="7101205" y="2762250"/>
            <a:ext cx="3348990" cy="286385"/>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7101205" y="5189220"/>
            <a:ext cx="3348990" cy="1053465"/>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693920" y="3920490"/>
            <a:ext cx="196532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sym typeface="+mn-ea"/>
              </a:rPr>
              <a:t>X</a:t>
            </a:r>
            <a:r>
              <a:rPr lang="en-US" altLang="zh-CN" sz="2400" baseline="-25000" dirty="0">
                <a:latin typeface="Calibri" panose="020F0502020204030204" charset="0"/>
                <a:cs typeface="Calibri" panose="020F0502020204030204" charset="0"/>
                <a:sym typeface="+mn-ea"/>
              </a:rPr>
              <a:t>2</a:t>
            </a:r>
            <a:r>
              <a:rPr lang="en-US" altLang="zh-CN" sz="2400" dirty="0">
                <a:latin typeface="Calibri" panose="020F0502020204030204" charset="0"/>
                <a:cs typeface="Calibri" panose="020F0502020204030204" charset="0"/>
                <a:sym typeface="+mn-ea"/>
              </a:rPr>
              <a:t>(f)=H’(f)-H(f)</a:t>
            </a:r>
            <a:endParaRPr lang="en-US" altLang="zh-CN" sz="2400" dirty="0">
              <a:latin typeface="Calibri" panose="020F0502020204030204" charset="0"/>
              <a:cs typeface="Calibri" panose="020F0502020204030204" charset="0"/>
            </a:endParaRPr>
          </a:p>
        </p:txBody>
      </p:sp>
      <p:sp>
        <p:nvSpPr>
          <p:cNvPr id="18" name="文本框 17"/>
          <p:cNvSpPr txBox="1"/>
          <p:nvPr/>
        </p:nvSpPr>
        <p:spPr>
          <a:xfrm>
            <a:off x="4693920" y="2494915"/>
            <a:ext cx="202882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X</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r>
              <a:rPr lang="en-US" altLang="zh-CN" sz="1800" dirty="0"/>
              <a:t>=</a:t>
            </a:r>
            <a:r>
              <a:rPr lang="en-US" altLang="zh-CN" sz="2400" dirty="0">
                <a:latin typeface="Calibri" panose="020F0502020204030204" charset="0"/>
                <a:cs typeface="Calibri" panose="020F0502020204030204" charset="0"/>
              </a:rPr>
              <a:t>H’(f)-H(f)</a:t>
            </a:r>
          </a:p>
        </p:txBody>
      </p:sp>
      <p:sp>
        <p:nvSpPr>
          <p:cNvPr id="24" name="文本框 23"/>
          <p:cNvSpPr txBox="1"/>
          <p:nvPr/>
        </p:nvSpPr>
        <p:spPr>
          <a:xfrm>
            <a:off x="5015865" y="2494915"/>
            <a:ext cx="1174115" cy="460375"/>
          </a:xfrm>
          <a:prstGeom prst="rect">
            <a:avLst/>
          </a:prstGeom>
          <a:noFill/>
        </p:spPr>
        <p:txBody>
          <a:bodyPr wrap="square" rtlCol="0">
            <a:sp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k1</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a:latin typeface="Calibri" panose="020F0502020204030204" charset="0"/>
                <a:cs typeface="Calibri" panose="020F0502020204030204" charset="0"/>
              </a:rPr>
              <a:t>H(f)</a:t>
            </a:r>
          </a:p>
        </p:txBody>
      </p:sp>
      <p:sp>
        <p:nvSpPr>
          <p:cNvPr id="25" name="文本框 24"/>
          <p:cNvSpPr txBox="1"/>
          <p:nvPr/>
        </p:nvSpPr>
        <p:spPr>
          <a:xfrm>
            <a:off x="4935220" y="3920490"/>
            <a:ext cx="1336040" cy="460375"/>
          </a:xfrm>
          <a:prstGeom prst="rect">
            <a:avLst/>
          </a:prstGeom>
          <a:noFill/>
        </p:spPr>
        <p:txBody>
          <a:bodyPr wrap="square" rtlCol="0">
            <a:sp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k2</a:t>
            </a:r>
            <a:r>
              <a:rPr lang="en-US" altLang="zh-CN" sz="2400" dirty="0">
                <a:solidFill>
                  <a:srgbClr val="FF0000"/>
                </a:solidFill>
                <a:latin typeface="微软雅黑" panose="020B0503020204020204" charset="-122"/>
                <a:ea typeface="微软雅黑" panose="020B0503020204020204" charset="-122"/>
                <a:cs typeface="Calibri" panose="020F0502020204030204" charset="0"/>
              </a:rPr>
              <a:t>⋅</a:t>
            </a:r>
            <a:r>
              <a:rPr lang="en-US" altLang="zh-CN" sz="2400" dirty="0">
                <a:latin typeface="Calibri" panose="020F0502020204030204" charset="0"/>
                <a:cs typeface="Calibri" panose="020F0502020204030204" charset="0"/>
              </a:rPr>
              <a:t>H(f)</a:t>
            </a:r>
          </a:p>
        </p:txBody>
      </p:sp>
      <p:sp>
        <p:nvSpPr>
          <p:cNvPr id="26" name="文本框 25"/>
          <p:cNvSpPr txBox="1"/>
          <p:nvPr/>
        </p:nvSpPr>
        <p:spPr>
          <a:xfrm>
            <a:off x="802640" y="5580380"/>
            <a:ext cx="3872865" cy="521970"/>
          </a:xfrm>
          <a:prstGeom prst="rect">
            <a:avLst/>
          </a:prstGeom>
          <a:noFill/>
        </p:spPr>
        <p:txBody>
          <a:bodyPr wrap="square" rtlCol="0">
            <a:spAutoFit/>
          </a:bodyPr>
          <a:lstStyle/>
          <a:p>
            <a:pPr algn="ctr">
              <a:buClrTx/>
              <a:buSzTx/>
              <a:buFontTx/>
            </a:pPr>
            <a:r>
              <a:rPr lang="en-US" altLang="zh-CN" sz="2800" dirty="0">
                <a:latin typeface="Calibri" panose="020F0502020204030204" charset="0"/>
                <a:cs typeface="Calibri" panose="020F0502020204030204" charset="0"/>
              </a:rPr>
              <a:t>How to know </a:t>
            </a:r>
            <a:r>
              <a:rPr lang="en-US" altLang="zh-CN" sz="2800" dirty="0">
                <a:solidFill>
                  <a:srgbClr val="FF0000"/>
                </a:solidFill>
                <a:latin typeface="Calibri" panose="020F0502020204030204" charset="0"/>
                <a:cs typeface="Calibri" panose="020F0502020204030204" charset="0"/>
              </a:rPr>
              <a:t>k1</a:t>
            </a:r>
            <a:r>
              <a:rPr lang="en-US" altLang="zh-CN" sz="2800" dirty="0">
                <a:latin typeface="Calibri" panose="020F0502020204030204" charset="0"/>
                <a:cs typeface="Calibri" panose="020F0502020204030204" charset="0"/>
              </a:rPr>
              <a:t> and </a:t>
            </a:r>
            <a:r>
              <a:rPr lang="en-US" altLang="zh-CN" sz="2800" dirty="0">
                <a:solidFill>
                  <a:srgbClr val="FF0000"/>
                </a:solidFill>
                <a:latin typeface="Calibri" panose="020F0502020204030204" charset="0"/>
                <a:cs typeface="Calibri" panose="020F0502020204030204" charset="0"/>
              </a:rPr>
              <a:t>k2</a:t>
            </a:r>
            <a:r>
              <a:rPr lang="en-US" altLang="zh-CN" sz="2800" dirty="0">
                <a:latin typeface="Calibri" panose="020F0502020204030204" charset="0"/>
                <a:cs typeface="Calibri" panose="020F0502020204030204" charset="0"/>
              </a:rPr>
              <a:t>?</a:t>
            </a:r>
          </a:p>
        </p:txBody>
      </p:sp>
      <p:sp>
        <p:nvSpPr>
          <p:cNvPr id="118" name="文本框 117"/>
          <p:cNvSpPr txBox="1"/>
          <p:nvPr/>
        </p:nvSpPr>
        <p:spPr>
          <a:xfrm>
            <a:off x="487680" y="471805"/>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Extract the In-air Signals - AGC</a:t>
            </a:r>
          </a:p>
        </p:txBody>
      </p:sp>
      <p:cxnSp>
        <p:nvCxnSpPr>
          <p:cNvPr id="12" name="直接箭头连接符 11"/>
          <p:cNvCxnSpPr/>
          <p:nvPr/>
        </p:nvCxnSpPr>
        <p:spPr>
          <a:xfrm flipV="1">
            <a:off x="4633595" y="2639060"/>
            <a:ext cx="3090545" cy="726440"/>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633595" y="4227195"/>
            <a:ext cx="3006725" cy="859155"/>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7820660" y="11430"/>
            <a:ext cx="1910080" cy="3648075"/>
            <a:chOff x="12316" y="18"/>
            <a:chExt cx="3008" cy="5745"/>
          </a:xfrm>
        </p:grpSpPr>
        <p:sp>
          <p:nvSpPr>
            <p:cNvPr id="6" name="文本框 5"/>
            <p:cNvSpPr txBox="1"/>
            <p:nvPr/>
          </p:nvSpPr>
          <p:spPr>
            <a:xfrm>
              <a:off x="12316" y="1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1</a:t>
              </a:r>
              <a:r>
                <a:rPr lang="en-US" altLang="zh-CN" sz="2400" dirty="0">
                  <a:latin typeface="Calibri" panose="020F0502020204030204" charset="0"/>
                  <a:cs typeface="Calibri" panose="020F0502020204030204" charset="0"/>
                </a:rPr>
                <a:t>(f)</a:t>
              </a:r>
            </a:p>
          </p:txBody>
        </p:sp>
        <p:sp>
          <p:nvSpPr>
            <p:cNvPr id="8" name="文本框 7"/>
            <p:cNvSpPr txBox="1"/>
            <p:nvPr/>
          </p:nvSpPr>
          <p:spPr>
            <a:xfrm>
              <a:off x="12317" y="5038"/>
              <a:ext cx="3007"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a:t>
              </a:r>
              <a:r>
                <a:rPr lang="en-US" altLang="zh-CN" sz="2400" baseline="-25000" dirty="0">
                  <a:latin typeface="Calibri" panose="020F0502020204030204" charset="0"/>
                  <a:cs typeface="Calibri" panose="020F0502020204030204" charset="0"/>
                </a:rPr>
                <a:t>2</a:t>
              </a:r>
              <a:r>
                <a:rPr lang="en-US" altLang="zh-CN" sz="2400" dirty="0">
                  <a:latin typeface="Calibri" panose="020F0502020204030204" charset="0"/>
                  <a:cs typeface="Calibri" panose="020F0502020204030204" charset="0"/>
                </a:rPr>
                <a:t>(f)</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1+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9"/>
                                        </p:tgtEl>
                                        <p:attrNameLst>
                                          <p:attrName>ppt_x</p:attrName>
                                        </p:attrNameLst>
                                      </p:cBhvr>
                                      <p:tavLst>
                                        <p:tav tm="0">
                                          <p:val>
                                            <p:strVal val="ppt_x"/>
                                          </p:val>
                                        </p:tav>
                                        <p:tav tm="100000">
                                          <p:val>
                                            <p:strVal val="1+ppt_w/2"/>
                                          </p:val>
                                        </p:tav>
                                      </p:tavLst>
                                    </p:anim>
                                    <p:anim calcmode="lin" valueType="num">
                                      <p:cBhvr additive="base">
                                        <p:cTn id="11" dur="500"/>
                                        <p:tgtEl>
                                          <p:spTgt spid="19"/>
                                        </p:tgtEl>
                                        <p:attrNameLst>
                                          <p:attrName>ppt_y</p:attrName>
                                        </p:attrNameLst>
                                      </p:cBhvr>
                                      <p:tavLst>
                                        <p:tav tm="0">
                                          <p:val>
                                            <p:strVal val="ppt_y"/>
                                          </p:val>
                                        </p:tav>
                                        <p:tav tm="100000">
                                          <p:val>
                                            <p:strVal val="ppt_y"/>
                                          </p:val>
                                        </p:tav>
                                      </p:tavLst>
                                    </p:anim>
                                    <p:set>
                                      <p:cBhvr>
                                        <p:cTn id="12" dur="1" fill="hold">
                                          <p:stCondLst>
                                            <p:cond delay="499"/>
                                          </p:stCondLst>
                                        </p:cTn>
                                        <p:tgtEl>
                                          <p:spTgt spid="19"/>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xit" presetSubtype="1" fill="hold" grpId="0" nodeType="afterEffect">
                                  <p:stCondLst>
                                    <p:cond delay="0"/>
                                  </p:stCondLst>
                                  <p:childTnLst>
                                    <p:animEffect transition="out" filter="wipe(up)">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22" presetClass="exit" presetSubtype="1" fill="hold" grpId="1" nodeType="withEffect">
                                  <p:stCondLst>
                                    <p:cond delay="0"/>
                                  </p:stCondLst>
                                  <p:childTnLst>
                                    <p:animEffect transition="out" filter="wipe(up)">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22" presetClass="exit" presetSubtype="1" fill="hold" grpId="1" nodeType="withEffect">
                                  <p:stCondLst>
                                    <p:cond delay="0"/>
                                  </p:stCondLst>
                                  <p:childTnLst>
                                    <p:animEffect transition="out" filter="wipe(up)">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10" grpId="0" bldLvl="0" animBg="1"/>
      <p:bldP spid="7" grpId="0" bldLvl="0" animBg="1"/>
      <p:bldP spid="9" grpId="0" bldLvl="0" animBg="1"/>
      <p:bldP spid="16" grpId="1"/>
      <p:bldP spid="18" grpId="1"/>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50MHz_2"/>
          <p:cNvPicPr>
            <a:picLocks noChangeAspect="1"/>
          </p:cNvPicPr>
          <p:nvPr/>
        </p:nvPicPr>
        <p:blipFill>
          <a:blip r:embed="rId4"/>
          <a:srcRect l="4795"/>
          <a:stretch>
            <a:fillRect/>
          </a:stretch>
        </p:blipFill>
        <p:spPr>
          <a:xfrm>
            <a:off x="6419215" y="2129790"/>
            <a:ext cx="4751705" cy="3743960"/>
          </a:xfrm>
          <a:prstGeom prst="rect">
            <a:avLst/>
          </a:prstGeom>
        </p:spPr>
      </p:pic>
      <p:sp>
        <p:nvSpPr>
          <p:cNvPr id="6" name="文本框 5"/>
          <p:cNvSpPr txBox="1"/>
          <p:nvPr/>
        </p:nvSpPr>
        <p:spPr>
          <a:xfrm>
            <a:off x="882015" y="1185545"/>
            <a:ext cx="3724910" cy="46037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Polynomial fitting </a:t>
            </a:r>
          </a:p>
        </p:txBody>
      </p:sp>
      <p:sp>
        <p:nvSpPr>
          <p:cNvPr id="118" name="文本框 117"/>
          <p:cNvSpPr txBox="1"/>
          <p:nvPr/>
        </p:nvSpPr>
        <p:spPr>
          <a:xfrm>
            <a:off x="487680" y="471805"/>
            <a:ext cx="11285855" cy="645160"/>
          </a:xfrm>
          <a:prstGeom prst="rect">
            <a:avLst/>
          </a:prstGeom>
          <a:noFill/>
        </p:spPr>
        <p:txBody>
          <a:bodyPr wrap="square" rtlCol="0">
            <a:spAutoFit/>
          </a:bodyPr>
          <a:lstStyle/>
          <a:p>
            <a:pPr marL="0" lvl="1" algn="l">
              <a:buClrTx/>
              <a:buSzTx/>
              <a:buFontTx/>
            </a:pPr>
            <a:r>
              <a:rPr lang="en-US" altLang="zh-CN" sz="3600" dirty="0">
                <a:latin typeface="Calibri" panose="020F0502020204030204" charset="0"/>
                <a:cs typeface="Calibri" panose="020F0502020204030204" charset="0"/>
                <a:sym typeface="+mn-ea"/>
              </a:rPr>
              <a:t>Unknown AGC factor - AGC calibration</a:t>
            </a:r>
          </a:p>
        </p:txBody>
      </p:sp>
      <p:pic>
        <p:nvPicPr>
          <p:cNvPr id="4" name="图片 3" descr="Single_tone_signal"/>
          <p:cNvPicPr>
            <a:picLocks noChangeAspect="1"/>
          </p:cNvPicPr>
          <p:nvPr>
            <p:custDataLst>
              <p:tags r:id="rId1"/>
            </p:custDataLst>
          </p:nvPr>
        </p:nvPicPr>
        <p:blipFill>
          <a:blip r:embed="rId5"/>
          <a:srcRect l="3704"/>
          <a:stretch>
            <a:fillRect/>
          </a:stretch>
        </p:blipFill>
        <p:spPr>
          <a:xfrm>
            <a:off x="1227455" y="2129790"/>
            <a:ext cx="4804410" cy="3743960"/>
          </a:xfrm>
          <a:prstGeom prst="rect">
            <a:avLst/>
          </a:prstGeom>
        </p:spPr>
      </p:pic>
      <p:sp>
        <p:nvSpPr>
          <p:cNvPr id="9" name="任意多边形 8"/>
          <p:cNvSpPr/>
          <p:nvPr/>
        </p:nvSpPr>
        <p:spPr>
          <a:xfrm>
            <a:off x="1704975" y="4243705"/>
            <a:ext cx="3663950" cy="1152525"/>
          </a:xfrm>
          <a:custGeom>
            <a:avLst/>
            <a:gdLst>
              <a:gd name="connisteX0" fmla="*/ 0 w 3629025"/>
              <a:gd name="connsiteY0" fmla="*/ 1473478 h 1494605"/>
              <a:gd name="connisteX1" fmla="*/ 660400 w 3629025"/>
              <a:gd name="connsiteY1" fmla="*/ 1460778 h 1494605"/>
              <a:gd name="connisteX2" fmla="*/ 901700 w 3629025"/>
              <a:gd name="connsiteY2" fmla="*/ 1146453 h 1494605"/>
              <a:gd name="connisteX3" fmla="*/ 1149350 w 3629025"/>
              <a:gd name="connsiteY3" fmla="*/ 139978 h 1494605"/>
              <a:gd name="connisteX4" fmla="*/ 1781175 w 3629025"/>
              <a:gd name="connsiteY4" fmla="*/ 495578 h 1494605"/>
              <a:gd name="connisteX5" fmla="*/ 2476500 w 3629025"/>
              <a:gd name="connsiteY5" fmla="*/ 28853 h 1494605"/>
              <a:gd name="connisteX6" fmla="*/ 2905125 w 3629025"/>
              <a:gd name="connsiteY6" fmla="*/ 1330603 h 1494605"/>
              <a:gd name="connisteX7" fmla="*/ 3016250 w 3629025"/>
              <a:gd name="connsiteY7" fmla="*/ 1425853 h 1494605"/>
              <a:gd name="connisteX8" fmla="*/ 3629025 w 3629025"/>
              <a:gd name="connsiteY8" fmla="*/ 1483003 h 1494605"/>
              <a:gd name="connisteX9" fmla="*/ 3397250 w 3629025"/>
              <a:gd name="connsiteY9" fmla="*/ 1575078 h 14946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629025" h="1494606">
                <a:moveTo>
                  <a:pt x="0" y="1473479"/>
                </a:moveTo>
                <a:cubicBezTo>
                  <a:pt x="127000" y="1477289"/>
                  <a:pt x="480060" y="1526184"/>
                  <a:pt x="660400" y="1460779"/>
                </a:cubicBezTo>
                <a:cubicBezTo>
                  <a:pt x="840740" y="1395374"/>
                  <a:pt x="803910" y="1410614"/>
                  <a:pt x="901700" y="1146454"/>
                </a:cubicBezTo>
                <a:cubicBezTo>
                  <a:pt x="999490" y="882294"/>
                  <a:pt x="973455" y="270154"/>
                  <a:pt x="1149350" y="139979"/>
                </a:cubicBezTo>
                <a:cubicBezTo>
                  <a:pt x="1325245" y="9804"/>
                  <a:pt x="1515745" y="517804"/>
                  <a:pt x="1781175" y="495579"/>
                </a:cubicBezTo>
                <a:cubicBezTo>
                  <a:pt x="2046605" y="473354"/>
                  <a:pt x="2251710" y="-138151"/>
                  <a:pt x="2476500" y="28854"/>
                </a:cubicBezTo>
                <a:cubicBezTo>
                  <a:pt x="2701290" y="195859"/>
                  <a:pt x="2797175" y="1051204"/>
                  <a:pt x="2905125" y="1330604"/>
                </a:cubicBezTo>
                <a:cubicBezTo>
                  <a:pt x="3013075" y="1610004"/>
                  <a:pt x="2871470" y="1395374"/>
                  <a:pt x="3016250" y="1425854"/>
                </a:cubicBezTo>
                <a:cubicBezTo>
                  <a:pt x="3161030" y="1456334"/>
                  <a:pt x="3552825" y="1453159"/>
                  <a:pt x="3629025" y="1483004"/>
                </a:cubicBezTo>
              </a:path>
            </a:pathLst>
          </a:custGeom>
          <a:noFill/>
          <a:ln w="38100">
            <a:solidFill>
              <a:srgbClr val="E07E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6874510" y="4664075"/>
            <a:ext cx="3745230" cy="589280"/>
          </a:xfrm>
          <a:custGeom>
            <a:avLst/>
            <a:gdLst>
              <a:gd name="connisteX0" fmla="*/ 0 w 5488305"/>
              <a:gd name="connsiteY0" fmla="*/ 1102374 h 1148651"/>
              <a:gd name="connisteX1" fmla="*/ 125730 w 5488305"/>
              <a:gd name="connsiteY1" fmla="*/ 951879 h 1148651"/>
              <a:gd name="connisteX2" fmla="*/ 351155 w 5488305"/>
              <a:gd name="connsiteY2" fmla="*/ 1077609 h 1148651"/>
              <a:gd name="connisteX3" fmla="*/ 676910 w 5488305"/>
              <a:gd name="connsiteY3" fmla="*/ 951879 h 1148651"/>
              <a:gd name="connisteX4" fmla="*/ 1027430 w 5488305"/>
              <a:gd name="connsiteY4" fmla="*/ 1127774 h 1148651"/>
              <a:gd name="connisteX5" fmla="*/ 1604010 w 5488305"/>
              <a:gd name="connsiteY5" fmla="*/ 476264 h 1148651"/>
              <a:gd name="connisteX6" fmla="*/ 2096770 w 5488305"/>
              <a:gd name="connsiteY6" fmla="*/ 634379 h 1148651"/>
              <a:gd name="connisteX7" fmla="*/ 2706370 w 5488305"/>
              <a:gd name="connsiteY7" fmla="*/ 14 h 1148651"/>
              <a:gd name="connisteX8" fmla="*/ 3349625 w 5488305"/>
              <a:gd name="connsiteY8" fmla="*/ 617869 h 1148651"/>
              <a:gd name="connisteX9" fmla="*/ 3767455 w 5488305"/>
              <a:gd name="connsiteY9" fmla="*/ 476264 h 1148651"/>
              <a:gd name="connisteX10" fmla="*/ 4352290 w 5488305"/>
              <a:gd name="connsiteY10" fmla="*/ 1085864 h 1148651"/>
              <a:gd name="connisteX11" fmla="*/ 4702810 w 5488305"/>
              <a:gd name="connsiteY11" fmla="*/ 943624 h 1148651"/>
              <a:gd name="connisteX12" fmla="*/ 5086985 w 5488305"/>
              <a:gd name="connsiteY12" fmla="*/ 1027444 h 1148651"/>
              <a:gd name="connisteX13" fmla="*/ 5354320 w 5488305"/>
              <a:gd name="connsiteY13" fmla="*/ 977279 h 1148651"/>
              <a:gd name="connisteX14" fmla="*/ 5446395 w 5488305"/>
              <a:gd name="connsiteY14" fmla="*/ 1077609 h 1148651"/>
              <a:gd name="connisteX15" fmla="*/ 5488305 w 5488305"/>
              <a:gd name="connsiteY15" fmla="*/ 927114 h 11486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5488305" h="1148652">
                <a:moveTo>
                  <a:pt x="0" y="1102374"/>
                </a:moveTo>
                <a:cubicBezTo>
                  <a:pt x="20320" y="1069989"/>
                  <a:pt x="55245" y="956959"/>
                  <a:pt x="125730" y="951879"/>
                </a:cubicBezTo>
                <a:cubicBezTo>
                  <a:pt x="196215" y="946799"/>
                  <a:pt x="240665" y="1077609"/>
                  <a:pt x="351155" y="1077609"/>
                </a:cubicBezTo>
                <a:cubicBezTo>
                  <a:pt x="461645" y="1077609"/>
                  <a:pt x="541655" y="941719"/>
                  <a:pt x="676910" y="951879"/>
                </a:cubicBezTo>
                <a:cubicBezTo>
                  <a:pt x="812165" y="962039"/>
                  <a:pt x="842010" y="1223024"/>
                  <a:pt x="1027430" y="1127774"/>
                </a:cubicBezTo>
                <a:cubicBezTo>
                  <a:pt x="1212850" y="1032524"/>
                  <a:pt x="1390015" y="574689"/>
                  <a:pt x="1604010" y="476264"/>
                </a:cubicBezTo>
                <a:cubicBezTo>
                  <a:pt x="1818005" y="377839"/>
                  <a:pt x="1876425" y="729629"/>
                  <a:pt x="2096770" y="634379"/>
                </a:cubicBezTo>
                <a:cubicBezTo>
                  <a:pt x="2317115" y="539129"/>
                  <a:pt x="2455545" y="3189"/>
                  <a:pt x="2706370" y="14"/>
                </a:cubicBezTo>
                <a:cubicBezTo>
                  <a:pt x="2957195" y="-3161"/>
                  <a:pt x="3137535" y="522619"/>
                  <a:pt x="3349625" y="617869"/>
                </a:cubicBezTo>
                <a:cubicBezTo>
                  <a:pt x="3561715" y="713119"/>
                  <a:pt x="3566795" y="382919"/>
                  <a:pt x="3767455" y="476264"/>
                </a:cubicBezTo>
                <a:cubicBezTo>
                  <a:pt x="3968115" y="569609"/>
                  <a:pt x="4164965" y="992519"/>
                  <a:pt x="4352290" y="1085864"/>
                </a:cubicBezTo>
                <a:cubicBezTo>
                  <a:pt x="4539615" y="1179209"/>
                  <a:pt x="4556125" y="955054"/>
                  <a:pt x="4702810" y="943624"/>
                </a:cubicBezTo>
                <a:cubicBezTo>
                  <a:pt x="4849495" y="932194"/>
                  <a:pt x="4956810" y="1020459"/>
                  <a:pt x="5086985" y="1027444"/>
                </a:cubicBezTo>
                <a:cubicBezTo>
                  <a:pt x="5217160" y="1034429"/>
                  <a:pt x="5282565" y="967119"/>
                  <a:pt x="5354320" y="977279"/>
                </a:cubicBezTo>
                <a:cubicBezTo>
                  <a:pt x="5426075" y="987439"/>
                  <a:pt x="5419725" y="1087769"/>
                  <a:pt x="5446395" y="1077609"/>
                </a:cubicBezTo>
                <a:cubicBezTo>
                  <a:pt x="5473065" y="1067449"/>
                  <a:pt x="5481955" y="959499"/>
                  <a:pt x="5488305" y="9271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103755" y="1946275"/>
            <a:ext cx="7969885" cy="459740"/>
            <a:chOff x="3313" y="3065"/>
            <a:chExt cx="12551" cy="724"/>
          </a:xfrm>
        </p:grpSpPr>
        <p:sp>
          <p:nvSpPr>
            <p:cNvPr id="11" name="文本框 10"/>
            <p:cNvSpPr txBox="1"/>
            <p:nvPr/>
          </p:nvSpPr>
          <p:spPr>
            <a:xfrm>
              <a:off x="3313" y="3065"/>
              <a:ext cx="4513"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AGC factor = F(f)/H(f)</a:t>
              </a:r>
            </a:p>
          </p:txBody>
        </p:sp>
        <p:sp>
          <p:nvSpPr>
            <p:cNvPr id="12" name="文本框 11"/>
            <p:cNvSpPr txBox="1"/>
            <p:nvPr/>
          </p:nvSpPr>
          <p:spPr>
            <a:xfrm>
              <a:off x="11352" y="3065"/>
              <a:ext cx="4513"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AGC factor = F(f)/H(f)</a:t>
              </a:r>
            </a:p>
          </p:txBody>
        </p:sp>
      </p:grpSp>
      <p:grpSp>
        <p:nvGrpSpPr>
          <p:cNvPr id="20" name="组合 19"/>
          <p:cNvGrpSpPr/>
          <p:nvPr/>
        </p:nvGrpSpPr>
        <p:grpSpPr>
          <a:xfrm>
            <a:off x="4417060" y="4281170"/>
            <a:ext cx="1792605" cy="460375"/>
            <a:chOff x="11321" y="7277"/>
            <a:chExt cx="2823" cy="725"/>
          </a:xfrm>
        </p:grpSpPr>
        <p:cxnSp>
          <p:nvCxnSpPr>
            <p:cNvPr id="21" name="直接箭头连接符 20"/>
            <p:cNvCxnSpPr/>
            <p:nvPr/>
          </p:nvCxnSpPr>
          <p:spPr>
            <a:xfrm flipV="1">
              <a:off x="11321" y="7637"/>
              <a:ext cx="1533" cy="5"/>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106" y="7277"/>
              <a:ext cx="1038" cy="725"/>
            </a:xfrm>
            <a:prstGeom prst="rect">
              <a:avLst/>
            </a:prstGeom>
            <a:noFill/>
          </p:spPr>
          <p:txBody>
            <a:bodyPr wrap="square" rtlCol="0">
              <a:spAutoFit/>
            </a:bodyPr>
            <a:lstStyle/>
            <a:p>
              <a:r>
                <a:rPr lang="en-US" altLang="zh-CN" sz="2400" dirty="0">
                  <a:solidFill>
                    <a:srgbClr val="ED7D31"/>
                  </a:solidFill>
                  <a:latin typeface="Calibri" panose="020F0502020204030204" charset="0"/>
                  <a:cs typeface="Calibri" panose="020F0502020204030204" charset="0"/>
                </a:rPr>
                <a:t>F(f)</a:t>
              </a:r>
            </a:p>
          </p:txBody>
        </p:sp>
      </p:grpSp>
      <p:grpSp>
        <p:nvGrpSpPr>
          <p:cNvPr id="23" name="组合 22"/>
          <p:cNvGrpSpPr/>
          <p:nvPr/>
        </p:nvGrpSpPr>
        <p:grpSpPr>
          <a:xfrm>
            <a:off x="9533255" y="4664075"/>
            <a:ext cx="1945640" cy="460375"/>
            <a:chOff x="11321" y="7277"/>
            <a:chExt cx="3064" cy="725"/>
          </a:xfrm>
        </p:grpSpPr>
        <p:cxnSp>
          <p:nvCxnSpPr>
            <p:cNvPr id="24" name="直接箭头连接符 23"/>
            <p:cNvCxnSpPr/>
            <p:nvPr/>
          </p:nvCxnSpPr>
          <p:spPr>
            <a:xfrm flipV="1">
              <a:off x="11321" y="7637"/>
              <a:ext cx="1533" cy="5"/>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3347" y="7277"/>
              <a:ext cx="1038" cy="725"/>
            </a:xfrm>
            <a:prstGeom prst="rect">
              <a:avLst/>
            </a:prstGeom>
            <a:noFill/>
          </p:spPr>
          <p:txBody>
            <a:bodyPr wrap="square" rtlCol="0">
              <a:spAutoFit/>
            </a:bodyPr>
            <a:lstStyle/>
            <a:p>
              <a:r>
                <a:rPr lang="en-US" altLang="zh-CN" sz="2400" dirty="0">
                  <a:solidFill>
                    <a:srgbClr val="ED7D31"/>
                  </a:solidFill>
                  <a:latin typeface="Calibri" panose="020F0502020204030204" charset="0"/>
                  <a:cs typeface="Calibri" panose="020F0502020204030204" charset="0"/>
                </a:rPr>
                <a:t>F(f)</a:t>
              </a:r>
            </a:p>
          </p:txBody>
        </p:sp>
      </p:grpSp>
      <p:grpSp>
        <p:nvGrpSpPr>
          <p:cNvPr id="15" name="组合 14"/>
          <p:cNvGrpSpPr/>
          <p:nvPr/>
        </p:nvGrpSpPr>
        <p:grpSpPr>
          <a:xfrm>
            <a:off x="3265805" y="2598420"/>
            <a:ext cx="7240905" cy="2015490"/>
            <a:chOff x="5143" y="4092"/>
            <a:chExt cx="11403" cy="3174"/>
          </a:xfrm>
        </p:grpSpPr>
        <p:sp>
          <p:nvSpPr>
            <p:cNvPr id="3" name="矩形 2"/>
            <p:cNvSpPr/>
            <p:nvPr/>
          </p:nvSpPr>
          <p:spPr>
            <a:xfrm>
              <a:off x="13423" y="4092"/>
              <a:ext cx="660" cy="3175"/>
            </a:xfrm>
            <a:prstGeom prst="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143" y="4092"/>
              <a:ext cx="3313" cy="3090"/>
              <a:chOff x="5143" y="4092"/>
              <a:chExt cx="3313" cy="3090"/>
            </a:xfrm>
          </p:grpSpPr>
          <p:sp>
            <p:nvSpPr>
              <p:cNvPr id="2" name="矩形 1"/>
              <p:cNvSpPr/>
              <p:nvPr/>
            </p:nvSpPr>
            <p:spPr>
              <a:xfrm>
                <a:off x="5143" y="4092"/>
                <a:ext cx="591" cy="3091"/>
              </a:xfrm>
              <a:prstGeom prst="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98" y="4882"/>
                <a:ext cx="1758" cy="725"/>
              </a:xfrm>
              <a:prstGeom prst="rect">
                <a:avLst/>
              </a:prstGeom>
              <a:noFill/>
            </p:spPr>
            <p:txBody>
              <a:bodyPr wrap="square" rtlCol="0">
                <a:spAutoFit/>
              </a:bodyPr>
              <a:lstStyle/>
              <a:p>
                <a:r>
                  <a:rPr lang="en-US" altLang="zh-CN" sz="2400">
                    <a:solidFill>
                      <a:srgbClr val="FF0000"/>
                    </a:solidFill>
                    <a:latin typeface="Calibri" panose="020F0502020204030204" charset="0"/>
                    <a:cs typeface="Calibri" panose="020F0502020204030204" charset="0"/>
                  </a:rPr>
                  <a:t>Spikes</a:t>
                </a:r>
              </a:p>
            </p:txBody>
          </p:sp>
        </p:grpSp>
        <p:sp>
          <p:nvSpPr>
            <p:cNvPr id="7" name="文本框 6"/>
            <p:cNvSpPr txBox="1"/>
            <p:nvPr/>
          </p:nvSpPr>
          <p:spPr>
            <a:xfrm>
              <a:off x="14788" y="4882"/>
              <a:ext cx="1758" cy="725"/>
            </a:xfrm>
            <a:prstGeom prst="rect">
              <a:avLst/>
            </a:prstGeom>
            <a:noFill/>
          </p:spPr>
          <p:txBody>
            <a:bodyPr wrap="square" rtlCol="0">
              <a:spAutoFit/>
            </a:bodyPr>
            <a:lstStyle/>
            <a:p>
              <a:r>
                <a:rPr lang="en-US" altLang="zh-CN" sz="2400">
                  <a:solidFill>
                    <a:srgbClr val="FF0000"/>
                  </a:solidFill>
                  <a:latin typeface="Calibri" panose="020F0502020204030204" charset="0"/>
                  <a:cs typeface="Calibri" panose="020F0502020204030204" charset="0"/>
                </a:rPr>
                <a:t>Spikes</a:t>
              </a:r>
            </a:p>
          </p:txBody>
        </p:sp>
      </p:grpSp>
      <p:sp>
        <p:nvSpPr>
          <p:cNvPr id="8" name="文本框 7"/>
          <p:cNvSpPr txBox="1"/>
          <p:nvPr/>
        </p:nvSpPr>
        <p:spPr>
          <a:xfrm>
            <a:off x="3217545" y="1185545"/>
            <a:ext cx="2036445" cy="460375"/>
          </a:xfrm>
          <a:prstGeom prst="rect">
            <a:avLst/>
          </a:prstGeom>
          <a:noFill/>
        </p:spPr>
        <p:txBody>
          <a:bodyPr wrap="square" rtlCol="0" anchor="t">
            <a:spAutoFit/>
          </a:bodyPr>
          <a:lstStyle/>
          <a:p>
            <a:pPr algn="l">
              <a:buClrTx/>
              <a:buSzTx/>
              <a:buFontTx/>
            </a:pPr>
            <a:r>
              <a:rPr lang="en-US" altLang="zh-CN" sz="2400" dirty="0">
                <a:solidFill>
                  <a:srgbClr val="ED7D31"/>
                </a:solidFill>
                <a:latin typeface="Calibri" panose="020F0502020204030204" charset="0"/>
                <a:cs typeface="Calibri" panose="020F0502020204030204" charset="0"/>
                <a:sym typeface="+mn-ea"/>
              </a:rPr>
              <a:t>--Result: F(f)</a:t>
            </a:r>
          </a:p>
        </p:txBody>
      </p:sp>
      <p:pic>
        <p:nvPicPr>
          <p:cNvPr id="17" name="图片 16"/>
          <p:cNvPicPr>
            <a:picLocks noChangeAspect="1"/>
          </p:cNvPicPr>
          <p:nvPr/>
        </p:nvPicPr>
        <p:blipFill>
          <a:blip r:embed="rId6"/>
          <a:stretch>
            <a:fillRect/>
          </a:stretch>
        </p:blipFill>
        <p:spPr>
          <a:xfrm>
            <a:off x="6391275" y="2587625"/>
            <a:ext cx="4326255" cy="2920365"/>
          </a:xfrm>
          <a:prstGeom prst="rect">
            <a:avLst/>
          </a:prstGeom>
        </p:spPr>
      </p:pic>
      <p:pic>
        <p:nvPicPr>
          <p:cNvPr id="18" name="图片 17" descr="AGC_w"/>
          <p:cNvPicPr>
            <a:picLocks noChangeAspect="1"/>
          </p:cNvPicPr>
          <p:nvPr/>
        </p:nvPicPr>
        <p:blipFill>
          <a:blip r:embed="rId7"/>
          <a:srcRect l="10659" t="11592" r="9537" b="10096"/>
          <a:stretch>
            <a:fillRect/>
          </a:stretch>
        </p:blipFill>
        <p:spPr>
          <a:xfrm>
            <a:off x="1555115" y="2566035"/>
            <a:ext cx="3996055" cy="29419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9">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22" presetClass="entr" presetSubtype="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22" presetClass="entr" presetSubtype="1"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9" grpId="1" animBg="1"/>
      <p:bldP spid="10" grpId="0" animBg="1"/>
      <p:bldP spid="10" grpId="1" animBg="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Sensitivity_white"/>
          <p:cNvPicPr>
            <a:picLocks noChangeAspect="1"/>
          </p:cNvPicPr>
          <p:nvPr/>
        </p:nvPicPr>
        <p:blipFill>
          <a:blip r:embed="rId3"/>
          <a:stretch>
            <a:fillRect/>
          </a:stretch>
        </p:blipFill>
        <p:spPr>
          <a:xfrm>
            <a:off x="2234565" y="958850"/>
            <a:ext cx="7722870" cy="5792470"/>
          </a:xfrm>
          <a:prstGeom prst="rect">
            <a:avLst/>
          </a:prstGeom>
        </p:spPr>
      </p:pic>
      <p:grpSp>
        <p:nvGrpSpPr>
          <p:cNvPr id="24" name="组合 23"/>
          <p:cNvGrpSpPr/>
          <p:nvPr/>
        </p:nvGrpSpPr>
        <p:grpSpPr>
          <a:xfrm>
            <a:off x="4290695" y="1699260"/>
            <a:ext cx="3804285" cy="4307205"/>
            <a:chOff x="6888" y="3227"/>
            <a:chExt cx="6552" cy="6247"/>
          </a:xfrm>
        </p:grpSpPr>
        <p:sp>
          <p:nvSpPr>
            <p:cNvPr id="19" name="任意多边形 18"/>
            <p:cNvSpPr/>
            <p:nvPr/>
          </p:nvSpPr>
          <p:spPr>
            <a:xfrm>
              <a:off x="6888" y="3227"/>
              <a:ext cx="6433" cy="5940"/>
            </a:xfrm>
            <a:custGeom>
              <a:avLst/>
              <a:gdLst>
                <a:gd name="connisteX0" fmla="*/ 0 w 4488815"/>
                <a:gd name="connsiteY0" fmla="*/ 3970395 h 4143163"/>
                <a:gd name="connisteX1" fmla="*/ 104140 w 4488815"/>
                <a:gd name="connsiteY1" fmla="*/ 4143115 h 4143163"/>
                <a:gd name="connisteX2" fmla="*/ 207645 w 4488815"/>
                <a:gd name="connsiteY2" fmla="*/ 3987540 h 4143163"/>
                <a:gd name="connisteX3" fmla="*/ 302895 w 4488815"/>
                <a:gd name="connsiteY3" fmla="*/ 4125970 h 4143163"/>
                <a:gd name="connisteX4" fmla="*/ 406400 w 4488815"/>
                <a:gd name="connsiteY4" fmla="*/ 3831965 h 4143163"/>
                <a:gd name="connisteX5" fmla="*/ 501650 w 4488815"/>
                <a:gd name="connsiteY5" fmla="*/ 4013575 h 4143163"/>
                <a:gd name="connisteX6" fmla="*/ 675005 w 4488815"/>
                <a:gd name="connsiteY6" fmla="*/ 3901180 h 4143163"/>
                <a:gd name="connisteX7" fmla="*/ 769620 w 4488815"/>
                <a:gd name="connsiteY7" fmla="*/ 3555105 h 4143163"/>
                <a:gd name="connisteX8" fmla="*/ 1158875 w 4488815"/>
                <a:gd name="connsiteY8" fmla="*/ 3182995 h 4143163"/>
                <a:gd name="connisteX9" fmla="*/ 1557020 w 4488815"/>
                <a:gd name="connsiteY9" fmla="*/ 1124960 h 4143163"/>
                <a:gd name="connisteX10" fmla="*/ 1712595 w 4488815"/>
                <a:gd name="connsiteY10" fmla="*/ 510915 h 4143163"/>
                <a:gd name="connisteX11" fmla="*/ 1851025 w 4488815"/>
                <a:gd name="connsiteY11" fmla="*/ 216910 h 4143163"/>
                <a:gd name="connisteX12" fmla="*/ 2006600 w 4488815"/>
                <a:gd name="connsiteY12" fmla="*/ 26410 h 4143163"/>
                <a:gd name="connisteX13" fmla="*/ 2517140 w 4488815"/>
                <a:gd name="connsiteY13" fmla="*/ 9265 h 4143163"/>
                <a:gd name="connisteX14" fmla="*/ 3813810 w 4488815"/>
                <a:gd name="connsiteY14" fmla="*/ 375 h 4143163"/>
                <a:gd name="connisteX15" fmla="*/ 4488815 w 4488815"/>
                <a:gd name="connsiteY15" fmla="*/ 18155 h 4143163"/>
                <a:gd name="connisteX16" fmla="*/ 4445635 w 4488815"/>
                <a:gd name="connsiteY16" fmla="*/ 69590 h 41431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4488815" h="4143163">
                  <a:moveTo>
                    <a:pt x="0" y="3970395"/>
                  </a:moveTo>
                  <a:cubicBezTo>
                    <a:pt x="19050" y="4007860"/>
                    <a:pt x="62865" y="4139940"/>
                    <a:pt x="104140" y="4143115"/>
                  </a:cubicBezTo>
                  <a:cubicBezTo>
                    <a:pt x="145415" y="4146290"/>
                    <a:pt x="167640" y="3990715"/>
                    <a:pt x="207645" y="3987540"/>
                  </a:cubicBezTo>
                  <a:cubicBezTo>
                    <a:pt x="247650" y="3984365"/>
                    <a:pt x="262890" y="4157085"/>
                    <a:pt x="302895" y="4125970"/>
                  </a:cubicBezTo>
                  <a:cubicBezTo>
                    <a:pt x="342900" y="4094855"/>
                    <a:pt x="366395" y="3854190"/>
                    <a:pt x="406400" y="3831965"/>
                  </a:cubicBezTo>
                  <a:cubicBezTo>
                    <a:pt x="446405" y="3809740"/>
                    <a:pt x="447675" y="3999605"/>
                    <a:pt x="501650" y="4013575"/>
                  </a:cubicBezTo>
                  <a:cubicBezTo>
                    <a:pt x="555625" y="4027545"/>
                    <a:pt x="621665" y="3992620"/>
                    <a:pt x="675005" y="3901180"/>
                  </a:cubicBezTo>
                  <a:cubicBezTo>
                    <a:pt x="728345" y="3809740"/>
                    <a:pt x="673100" y="3698615"/>
                    <a:pt x="769620" y="3555105"/>
                  </a:cubicBezTo>
                  <a:cubicBezTo>
                    <a:pt x="866140" y="3411595"/>
                    <a:pt x="1001395" y="3668770"/>
                    <a:pt x="1158875" y="3182995"/>
                  </a:cubicBezTo>
                  <a:cubicBezTo>
                    <a:pt x="1316355" y="2697220"/>
                    <a:pt x="1446530" y="1659630"/>
                    <a:pt x="1557020" y="1124960"/>
                  </a:cubicBezTo>
                  <a:cubicBezTo>
                    <a:pt x="1667510" y="590290"/>
                    <a:pt x="1653540" y="692525"/>
                    <a:pt x="1712595" y="510915"/>
                  </a:cubicBezTo>
                  <a:cubicBezTo>
                    <a:pt x="1771650" y="329305"/>
                    <a:pt x="1791970" y="314065"/>
                    <a:pt x="1851025" y="216910"/>
                  </a:cubicBezTo>
                  <a:cubicBezTo>
                    <a:pt x="1910080" y="119755"/>
                    <a:pt x="1873250" y="67685"/>
                    <a:pt x="2006600" y="26410"/>
                  </a:cubicBezTo>
                  <a:cubicBezTo>
                    <a:pt x="2139950" y="-14865"/>
                    <a:pt x="2155825" y="14345"/>
                    <a:pt x="2517140" y="9265"/>
                  </a:cubicBezTo>
                  <a:cubicBezTo>
                    <a:pt x="2878455" y="4185"/>
                    <a:pt x="3419475" y="-1530"/>
                    <a:pt x="3813810" y="375"/>
                  </a:cubicBezTo>
                  <a:cubicBezTo>
                    <a:pt x="4208145" y="2280"/>
                    <a:pt x="4362450" y="4185"/>
                    <a:pt x="4488815" y="1815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3320" y="3252"/>
              <a:ext cx="120" cy="6223"/>
            </a:xfrm>
            <a:custGeom>
              <a:avLst/>
              <a:gdLst>
                <a:gd name="connisteX0" fmla="*/ 0 w 22860"/>
                <a:gd name="connsiteY0" fmla="*/ 0 h 2312670"/>
                <a:gd name="connisteX1" fmla="*/ 22860 w 22860"/>
                <a:gd name="connsiteY1" fmla="*/ 2312670 h 2312670"/>
                <a:gd name="connisteX2" fmla="*/ 30480 w 22860"/>
                <a:gd name="connsiteY2" fmla="*/ 3192780 h 2312670"/>
              </a:gdLst>
              <a:ahLst/>
              <a:cxnLst>
                <a:cxn ang="0">
                  <a:pos x="connisteX0" y="connsiteY0"/>
                </a:cxn>
                <a:cxn ang="0">
                  <a:pos x="connisteX1" y="connsiteY1"/>
                </a:cxn>
                <a:cxn ang="0">
                  <a:pos x="connisteX2" y="connsiteY2"/>
                </a:cxn>
              </a:cxnLst>
              <a:rect l="l" t="t" r="r" b="b"/>
              <a:pathLst>
                <a:path w="22860" h="2312670">
                  <a:moveTo>
                    <a:pt x="0" y="0"/>
                  </a:moveTo>
                  <a:cubicBezTo>
                    <a:pt x="4445" y="445135"/>
                    <a:pt x="16510" y="1673860"/>
                    <a:pt x="22860" y="231267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434465" y="718185"/>
            <a:ext cx="8902700" cy="46037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Detect preamble: SNR of preamble = Power of p(t) / Power of x(t)</a:t>
            </a:r>
          </a:p>
        </p:txBody>
      </p:sp>
      <p:sp>
        <p:nvSpPr>
          <p:cNvPr id="28" name="文本框 27"/>
          <p:cNvSpPr txBox="1"/>
          <p:nvPr/>
        </p:nvSpPr>
        <p:spPr>
          <a:xfrm>
            <a:off x="1434465" y="1098550"/>
            <a:ext cx="8991600" cy="46037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Detect in-air signal: SNR of in-air signal = Power of x(t) / Power of p(t)</a:t>
            </a:r>
          </a:p>
        </p:txBody>
      </p:sp>
      <p:sp>
        <p:nvSpPr>
          <p:cNvPr id="31" name="任意多边形 30"/>
          <p:cNvSpPr/>
          <p:nvPr/>
        </p:nvSpPr>
        <p:spPr>
          <a:xfrm>
            <a:off x="4290695" y="1823720"/>
            <a:ext cx="1583055" cy="3971290"/>
          </a:xfrm>
          <a:custGeom>
            <a:avLst/>
            <a:gdLst>
              <a:gd name="connisteX0" fmla="*/ 0 w 1582927"/>
              <a:gd name="connsiteY0" fmla="*/ 3789951 h 3971211"/>
              <a:gd name="connisteX1" fmla="*/ 85725 w 1582927"/>
              <a:gd name="connsiteY1" fmla="*/ 3970926 h 3971211"/>
              <a:gd name="connisteX2" fmla="*/ 176530 w 1582927"/>
              <a:gd name="connsiteY2" fmla="*/ 3828051 h 3971211"/>
              <a:gd name="connisteX3" fmla="*/ 257175 w 1582927"/>
              <a:gd name="connsiteY3" fmla="*/ 3956321 h 3971211"/>
              <a:gd name="connisteX4" fmla="*/ 347980 w 1582927"/>
              <a:gd name="connsiteY4" fmla="*/ 3666126 h 3971211"/>
              <a:gd name="connisteX5" fmla="*/ 414655 w 1582927"/>
              <a:gd name="connsiteY5" fmla="*/ 3842021 h 3971211"/>
              <a:gd name="connisteX6" fmla="*/ 586105 w 1582927"/>
              <a:gd name="connsiteY6" fmla="*/ 3675651 h 3971211"/>
              <a:gd name="connisteX7" fmla="*/ 609600 w 1582927"/>
              <a:gd name="connsiteY7" fmla="*/ 3437526 h 3971211"/>
              <a:gd name="connisteX8" fmla="*/ 709930 w 1582927"/>
              <a:gd name="connsiteY8" fmla="*/ 3327671 h 3971211"/>
              <a:gd name="connisteX9" fmla="*/ 824230 w 1582927"/>
              <a:gd name="connsiteY9" fmla="*/ 3313701 h 3971211"/>
              <a:gd name="connisteX10" fmla="*/ 952500 w 1582927"/>
              <a:gd name="connsiteY10" fmla="*/ 3113676 h 3971211"/>
              <a:gd name="connisteX11" fmla="*/ 1090930 w 1582927"/>
              <a:gd name="connsiteY11" fmla="*/ 2380251 h 3971211"/>
              <a:gd name="connisteX12" fmla="*/ 1243330 w 1582927"/>
              <a:gd name="connsiteY12" fmla="*/ 1375046 h 3971211"/>
              <a:gd name="connisteX13" fmla="*/ 1367155 w 1582927"/>
              <a:gd name="connsiteY13" fmla="*/ 593996 h 3971211"/>
              <a:gd name="connisteX14" fmla="*/ 1557655 w 1582927"/>
              <a:gd name="connsiteY14" fmla="*/ 65676 h 3971211"/>
              <a:gd name="connisteX15" fmla="*/ 1576705 w 1582927"/>
              <a:gd name="connsiteY15" fmla="*/ 22496 h 39712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1582928" h="3971212">
                <a:moveTo>
                  <a:pt x="0" y="3789951"/>
                </a:moveTo>
                <a:cubicBezTo>
                  <a:pt x="15240" y="3828686"/>
                  <a:pt x="50165" y="3963306"/>
                  <a:pt x="85725" y="3970926"/>
                </a:cubicBezTo>
                <a:cubicBezTo>
                  <a:pt x="121285" y="3978546"/>
                  <a:pt x="142240" y="3831226"/>
                  <a:pt x="176530" y="3828051"/>
                </a:cubicBezTo>
                <a:cubicBezTo>
                  <a:pt x="210820" y="3824876"/>
                  <a:pt x="222885" y="3988706"/>
                  <a:pt x="257175" y="3956321"/>
                </a:cubicBezTo>
                <a:cubicBezTo>
                  <a:pt x="291465" y="3923936"/>
                  <a:pt x="316230" y="3688986"/>
                  <a:pt x="347980" y="3666126"/>
                </a:cubicBezTo>
                <a:cubicBezTo>
                  <a:pt x="379730" y="3643266"/>
                  <a:pt x="367030" y="3840116"/>
                  <a:pt x="414655" y="3842021"/>
                </a:cubicBezTo>
                <a:cubicBezTo>
                  <a:pt x="462280" y="3843926"/>
                  <a:pt x="547370" y="3756296"/>
                  <a:pt x="586105" y="3675651"/>
                </a:cubicBezTo>
                <a:cubicBezTo>
                  <a:pt x="624840" y="3595006"/>
                  <a:pt x="584835" y="3507376"/>
                  <a:pt x="609600" y="3437526"/>
                </a:cubicBezTo>
                <a:cubicBezTo>
                  <a:pt x="634365" y="3367676"/>
                  <a:pt x="666750" y="3352436"/>
                  <a:pt x="709930" y="3327671"/>
                </a:cubicBezTo>
                <a:cubicBezTo>
                  <a:pt x="753110" y="3302906"/>
                  <a:pt x="775970" y="3356246"/>
                  <a:pt x="824230" y="3313701"/>
                </a:cubicBezTo>
                <a:cubicBezTo>
                  <a:pt x="872490" y="3271156"/>
                  <a:pt x="899160" y="3300366"/>
                  <a:pt x="952500" y="3113676"/>
                </a:cubicBezTo>
                <a:cubicBezTo>
                  <a:pt x="1005840" y="2926986"/>
                  <a:pt x="1032510" y="2728231"/>
                  <a:pt x="1090930" y="2380251"/>
                </a:cubicBezTo>
                <a:cubicBezTo>
                  <a:pt x="1149350" y="2032271"/>
                  <a:pt x="1188085" y="1732551"/>
                  <a:pt x="1243330" y="1375046"/>
                </a:cubicBezTo>
                <a:cubicBezTo>
                  <a:pt x="1298575" y="1017541"/>
                  <a:pt x="1304290" y="855616"/>
                  <a:pt x="1367155" y="593996"/>
                </a:cubicBezTo>
                <a:cubicBezTo>
                  <a:pt x="1430020" y="332376"/>
                  <a:pt x="1515745" y="179976"/>
                  <a:pt x="1557655" y="65676"/>
                </a:cubicBezTo>
                <a:cubicBezTo>
                  <a:pt x="1599565" y="-48624"/>
                  <a:pt x="1576705" y="20591"/>
                  <a:pt x="1576705" y="22496"/>
                </a:cubicBezTo>
              </a:path>
            </a:pathLst>
          </a:custGeom>
          <a:noFill/>
          <a:ln w="381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025304" y="1716497"/>
            <a:ext cx="69676" cy="4290657"/>
          </a:xfrm>
          <a:custGeom>
            <a:avLst/>
            <a:gdLst>
              <a:gd name="connisteX0" fmla="*/ 0 w 22860"/>
              <a:gd name="connsiteY0" fmla="*/ 0 h 2312670"/>
              <a:gd name="connisteX1" fmla="*/ 22860 w 22860"/>
              <a:gd name="connsiteY1" fmla="*/ 2312670 h 2312670"/>
              <a:gd name="connisteX2" fmla="*/ 30480 w 22860"/>
              <a:gd name="connsiteY2" fmla="*/ 3192780 h 2312670"/>
            </a:gdLst>
            <a:ahLst/>
            <a:cxnLst>
              <a:cxn ang="0">
                <a:pos x="connisteX0" y="connsiteY0"/>
              </a:cxn>
              <a:cxn ang="0">
                <a:pos x="connisteX1" y="connsiteY1"/>
              </a:cxn>
              <a:cxn ang="0">
                <a:pos x="connisteX2" y="connsiteY2"/>
              </a:cxn>
            </a:cxnLst>
            <a:rect l="l" t="t" r="r" b="b"/>
            <a:pathLst>
              <a:path w="22860" h="2312670">
                <a:moveTo>
                  <a:pt x="0" y="0"/>
                </a:moveTo>
                <a:cubicBezTo>
                  <a:pt x="4445" y="445135"/>
                  <a:pt x="16510" y="1673860"/>
                  <a:pt x="22860" y="231267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475990" y="3517900"/>
            <a:ext cx="1911350" cy="2202815"/>
            <a:chOff x="5474" y="5540"/>
            <a:chExt cx="3010" cy="3469"/>
          </a:xfrm>
        </p:grpSpPr>
        <p:cxnSp>
          <p:nvCxnSpPr>
            <p:cNvPr id="33" name="直接箭头连接符 32"/>
            <p:cNvCxnSpPr/>
            <p:nvPr/>
          </p:nvCxnSpPr>
          <p:spPr>
            <a:xfrm rot="5400000" flipH="1">
              <a:off x="6188" y="8218"/>
              <a:ext cx="158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74" y="5540"/>
              <a:ext cx="3010" cy="1888"/>
            </a:xfrm>
            <a:prstGeom prst="rect">
              <a:avLst/>
            </a:prstGeom>
            <a:noFill/>
          </p:spPr>
          <p:txBody>
            <a:bodyPr wrap="square" rtlCol="0">
              <a:spAutoFit/>
            </a:bodyPr>
            <a:lstStyle/>
            <a:p>
              <a:r>
                <a:rPr lang="en-US" altLang="zh-CN" sz="2400" dirty="0">
                  <a:solidFill>
                    <a:srgbClr val="FF0000"/>
                  </a:solidFill>
                  <a:latin typeface="Calibri" panose="020F0502020204030204" charset="0"/>
                  <a:cs typeface="Calibri" panose="020F0502020204030204" charset="0"/>
                </a:rPr>
                <a:t>Low SNR</a:t>
              </a:r>
            </a:p>
            <a:p>
              <a:r>
                <a:rPr lang="en-US" altLang="zh-CN" sz="2400" dirty="0">
                  <a:solidFill>
                    <a:srgbClr val="FF0000"/>
                  </a:solidFill>
                  <a:latin typeface="Calibri" panose="020F0502020204030204" charset="0"/>
                  <a:cs typeface="Calibri" panose="020F0502020204030204" charset="0"/>
                </a:rPr>
                <a:t>Fail to detect in-air signal</a:t>
              </a:r>
            </a:p>
          </p:txBody>
        </p:sp>
      </p:grpSp>
      <p:grpSp>
        <p:nvGrpSpPr>
          <p:cNvPr id="38" name="组合 37"/>
          <p:cNvGrpSpPr/>
          <p:nvPr/>
        </p:nvGrpSpPr>
        <p:grpSpPr>
          <a:xfrm>
            <a:off x="8094980" y="4130040"/>
            <a:ext cx="3056890" cy="1198880"/>
            <a:chOff x="12748" y="6504"/>
            <a:chExt cx="4814" cy="1888"/>
          </a:xfrm>
        </p:grpSpPr>
        <p:sp>
          <p:nvSpPr>
            <p:cNvPr id="35" name="文本框 34"/>
            <p:cNvSpPr txBox="1"/>
            <p:nvPr/>
          </p:nvSpPr>
          <p:spPr>
            <a:xfrm>
              <a:off x="14501" y="6504"/>
              <a:ext cx="3061" cy="1888"/>
            </a:xfrm>
            <a:prstGeom prst="rect">
              <a:avLst/>
            </a:prstGeom>
            <a:noFill/>
          </p:spPr>
          <p:txBody>
            <a:bodyPr wrap="square" rtlCol="0">
              <a:spAutoFit/>
            </a:bodyPr>
            <a:lstStyle/>
            <a:p>
              <a:r>
                <a:rPr lang="en-US" altLang="zh-CN" sz="2400" dirty="0">
                  <a:solidFill>
                    <a:srgbClr val="FFC000"/>
                  </a:solidFill>
                  <a:latin typeface="Calibri" panose="020F0502020204030204" charset="0"/>
                  <a:cs typeface="Calibri" panose="020F0502020204030204" charset="0"/>
                </a:rPr>
                <a:t>Low SNR</a:t>
              </a:r>
            </a:p>
            <a:p>
              <a:r>
                <a:rPr lang="en-US" altLang="zh-CN" sz="2400" dirty="0">
                  <a:solidFill>
                    <a:srgbClr val="FFC000"/>
                  </a:solidFill>
                  <a:latin typeface="Calibri" panose="020F0502020204030204" charset="0"/>
                  <a:cs typeface="Calibri" panose="020F0502020204030204" charset="0"/>
                </a:rPr>
                <a:t>Fail to detect preamble</a:t>
              </a:r>
            </a:p>
          </p:txBody>
        </p:sp>
        <p:cxnSp>
          <p:nvCxnSpPr>
            <p:cNvPr id="36" name="直接箭头连接符 35"/>
            <p:cNvCxnSpPr/>
            <p:nvPr/>
          </p:nvCxnSpPr>
          <p:spPr>
            <a:xfrm>
              <a:off x="12748" y="7230"/>
              <a:ext cx="1554" cy="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9386570" y="1639570"/>
            <a:ext cx="2592070" cy="829945"/>
          </a:xfrm>
          <a:prstGeom prst="rect">
            <a:avLst/>
          </a:prstGeom>
          <a:noFill/>
        </p:spPr>
        <p:txBody>
          <a:bodyPr wrap="square" rtlCol="0">
            <a:spAutoFit/>
          </a:bodyPr>
          <a:lstStyle/>
          <a:p>
            <a:pPr algn="l">
              <a:buClrTx/>
              <a:buSzTx/>
              <a:buFontTx/>
            </a:pPr>
            <a:r>
              <a:rPr lang="en-US" altLang="zh-CN" sz="2400" dirty="0">
                <a:solidFill>
                  <a:srgbClr val="2F528F"/>
                </a:solidFill>
                <a:latin typeface="Calibri" panose="020F0502020204030204" charset="0"/>
                <a:cs typeface="Calibri" panose="020F0502020204030204" charset="0"/>
              </a:rPr>
              <a:t>Preamble power: </a:t>
            </a:r>
          </a:p>
          <a:p>
            <a:pPr algn="l">
              <a:buClrTx/>
              <a:buSzTx/>
              <a:buFontTx/>
            </a:pPr>
            <a:r>
              <a:rPr lang="en-US" altLang="zh-CN" sz="2400" dirty="0">
                <a:solidFill>
                  <a:srgbClr val="2F528F"/>
                </a:solidFill>
                <a:latin typeface="Calibri" panose="020F0502020204030204" charset="0"/>
                <a:cs typeface="Calibri" panose="020F0502020204030204" charset="0"/>
              </a:rPr>
              <a:t>-56.3dBm/MHz</a:t>
            </a:r>
          </a:p>
        </p:txBody>
      </p:sp>
      <p:sp>
        <p:nvSpPr>
          <p:cNvPr id="118" name="文本框 117"/>
          <p:cNvSpPr txBox="1"/>
          <p:nvPr/>
        </p:nvSpPr>
        <p:spPr>
          <a:xfrm>
            <a:off x="452755" y="177800"/>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Non-predictable Signal Power</a:t>
            </a:r>
          </a:p>
        </p:txBody>
      </p:sp>
    </p:spTree>
  </p:cSld>
  <p:clrMapOvr>
    <a:masterClrMapping/>
  </p:clrMapOvr>
  <mc:AlternateContent xmlns:mc="http://schemas.openxmlformats.org/markup-compatibility/2006" xmlns:p14="http://schemas.microsoft.com/office/powerpoint/2010/main">
    <mc:Choice Requires="p14">
      <p:transition p14:dur="7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000" fill="hold">
                                          <p:stCondLst>
                                            <p:cond delay="0"/>
                                          </p:stCondLst>
                                        </p:cTn>
                                        <p:tgtEl>
                                          <p:spTgt spid="24"/>
                                        </p:tgtEl>
                                        <p:attrNameLst>
                                          <p:attrName>style.visibility</p:attrName>
                                        </p:attrNameLst>
                                      </p:cBhvr>
                                      <p:to>
                                        <p:strVal val="visible"/>
                                      </p:to>
                                    </p:set>
                                    <p:animEffect transition="in" filter="wipe(left)">
                                      <p:cBhvr>
                                        <p:cTn id="15" dur="10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000" fill="hold">
                                          <p:stCondLst>
                                            <p:cond delay="0"/>
                                          </p:stCondLst>
                                        </p:cTn>
                                        <p:tgtEl>
                                          <p:spTgt spid="31"/>
                                        </p:tgtEl>
                                        <p:attrNameLst>
                                          <p:attrName>style.visibility</p:attrName>
                                        </p:attrNameLst>
                                      </p:cBhvr>
                                      <p:to>
                                        <p:strVal val="visible"/>
                                      </p:to>
                                    </p:set>
                                    <p:animEffect transition="in" filter="wipe(left)">
                                      <p:cBhvr>
                                        <p:cTn id="20" dur="1000"/>
                                        <p:tgtEl>
                                          <p:spTgt spid="31"/>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P spid="31" grpId="0" bldLvl="0" animBg="1"/>
      <p:bldP spid="3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87680" y="471805"/>
            <a:ext cx="7288530" cy="645160"/>
          </a:xfrm>
          <a:prstGeom prst="rect">
            <a:avLst/>
          </a:prstGeom>
          <a:noFill/>
        </p:spPr>
        <p:txBody>
          <a:bodyPr wrap="square" rtlCol="0">
            <a:spAutoFit/>
          </a:bodyPr>
          <a:lstStyle/>
          <a:p>
            <a:r>
              <a:rPr lang="en-US" altLang="zh-CN" sz="3600" dirty="0">
                <a:latin typeface="Calibri" panose="020F0502020204030204" charset="0"/>
                <a:cs typeface="Calibri" panose="020F0502020204030204" charset="0"/>
              </a:rPr>
              <a:t>Shortage of Spectrum Resource</a:t>
            </a:r>
          </a:p>
        </p:txBody>
      </p:sp>
      <p:grpSp>
        <p:nvGrpSpPr>
          <p:cNvPr id="14" name="组合 13"/>
          <p:cNvGrpSpPr/>
          <p:nvPr/>
        </p:nvGrpSpPr>
        <p:grpSpPr>
          <a:xfrm>
            <a:off x="8472170" y="3954780"/>
            <a:ext cx="648970" cy="641350"/>
            <a:chOff x="14655" y="6501"/>
            <a:chExt cx="1022" cy="1010"/>
          </a:xfrm>
        </p:grpSpPr>
        <p:cxnSp>
          <p:nvCxnSpPr>
            <p:cNvPr id="38" name="直接连接符 37"/>
            <p:cNvCxnSpPr/>
            <p:nvPr/>
          </p:nvCxnSpPr>
          <p:spPr>
            <a:xfrm flipH="1">
              <a:off x="14655" y="6751"/>
              <a:ext cx="1023" cy="4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5121" y="6501"/>
              <a:ext cx="148" cy="10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直接箭头连接符 3"/>
          <p:cNvCxnSpPr/>
          <p:nvPr/>
        </p:nvCxnSpPr>
        <p:spPr>
          <a:xfrm>
            <a:off x="7880350" y="2788920"/>
            <a:ext cx="356806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8204200" y="788670"/>
            <a:ext cx="0" cy="22377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12315" y="5971540"/>
            <a:ext cx="8166735" cy="460375"/>
          </a:xfrm>
          <a:prstGeom prst="rect">
            <a:avLst/>
          </a:prstGeom>
          <a:noFill/>
        </p:spPr>
        <p:txBody>
          <a:bodyPr wrap="square" rtlCol="0">
            <a:spAutoFit/>
          </a:bodyPr>
          <a:lstStyle/>
          <a:p>
            <a:pPr algn="ctr">
              <a:buClrTx/>
              <a:buSzTx/>
              <a:buFontTx/>
            </a:pPr>
            <a:r>
              <a:rPr sz="2400" dirty="0">
                <a:solidFill>
                  <a:srgbClr val="FF0000"/>
                </a:solidFill>
                <a:latin typeface="Calibri" panose="020F0502020204030204" charset="0"/>
                <a:cs typeface="Calibri" panose="020F0502020204030204" charset="0"/>
              </a:rPr>
              <a:t>Spectrum </a:t>
            </a:r>
            <a:r>
              <a:rPr lang="en-US" sz="2400" dirty="0">
                <a:solidFill>
                  <a:srgbClr val="FF0000"/>
                </a:solidFill>
                <a:latin typeface="Calibri" panose="020F0502020204030204" charset="0"/>
                <a:cs typeface="Calibri" panose="020F0502020204030204" charset="0"/>
              </a:rPr>
              <a:t>shortage is coming</a:t>
            </a:r>
          </a:p>
        </p:txBody>
      </p:sp>
      <p:sp>
        <p:nvSpPr>
          <p:cNvPr id="19" name="文本框 18"/>
          <p:cNvSpPr txBox="1"/>
          <p:nvPr/>
        </p:nvSpPr>
        <p:spPr>
          <a:xfrm>
            <a:off x="753110" y="1470660"/>
            <a:ext cx="6997065" cy="460375"/>
          </a:xfrm>
          <a:prstGeom prst="rect">
            <a:avLst/>
          </a:prstGeom>
          <a:noFill/>
        </p:spPr>
        <p:txBody>
          <a:bodyPr wrap="square" rtlCol="0" anchor="t">
            <a:spAutoFit/>
          </a:bodyPr>
          <a:lstStyle/>
          <a:p>
            <a:r>
              <a:rPr lang="zh-CN" altLang="en-US" sz="2400">
                <a:latin typeface="Calibri" panose="020F0502020204030204" charset="0"/>
                <a:cs typeface="Calibri" panose="020F0502020204030204" charset="0"/>
              </a:rPr>
              <a:t>The number of wireless devices is </a:t>
            </a:r>
            <a:r>
              <a:rPr lang="zh-CN" altLang="en-US" sz="2400">
                <a:solidFill>
                  <a:srgbClr val="FF0000"/>
                </a:solidFill>
                <a:latin typeface="Calibri" panose="020F0502020204030204" charset="0"/>
                <a:cs typeface="Calibri" panose="020F0502020204030204" charset="0"/>
              </a:rPr>
              <a:t>growing rapidly</a:t>
            </a:r>
          </a:p>
        </p:txBody>
      </p:sp>
      <p:grpSp>
        <p:nvGrpSpPr>
          <p:cNvPr id="3" name="组合 2"/>
          <p:cNvGrpSpPr/>
          <p:nvPr/>
        </p:nvGrpSpPr>
        <p:grpSpPr>
          <a:xfrm>
            <a:off x="7228840" y="884555"/>
            <a:ext cx="4065270" cy="2329180"/>
            <a:chOff x="11384" y="1393"/>
            <a:chExt cx="6402" cy="3668"/>
          </a:xfrm>
        </p:grpSpPr>
        <p:cxnSp>
          <p:nvCxnSpPr>
            <p:cNvPr id="9" name="直接连接符 8"/>
            <p:cNvCxnSpPr/>
            <p:nvPr/>
          </p:nvCxnSpPr>
          <p:spPr>
            <a:xfrm>
              <a:off x="15161" y="4047"/>
              <a:ext cx="0" cy="3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6736" y="4481"/>
              <a:ext cx="1050"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2027</a:t>
              </a:r>
            </a:p>
          </p:txBody>
        </p:sp>
        <p:cxnSp>
          <p:nvCxnSpPr>
            <p:cNvPr id="11" name="直接连接符 10"/>
            <p:cNvCxnSpPr/>
            <p:nvPr/>
          </p:nvCxnSpPr>
          <p:spPr>
            <a:xfrm flipH="1">
              <a:off x="12924" y="1683"/>
              <a:ext cx="4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384" y="1393"/>
              <a:ext cx="1785"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36.4 </a:t>
              </a:r>
            </a:p>
          </p:txBody>
        </p:sp>
        <p:sp>
          <p:nvSpPr>
            <p:cNvPr id="30" name="文本框 29"/>
            <p:cNvSpPr txBox="1"/>
            <p:nvPr/>
          </p:nvSpPr>
          <p:spPr>
            <a:xfrm>
              <a:off x="14636" y="4481"/>
              <a:ext cx="1050"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2017</a:t>
              </a:r>
            </a:p>
          </p:txBody>
        </p:sp>
        <p:sp>
          <p:nvSpPr>
            <p:cNvPr id="31" name="文本框 30"/>
            <p:cNvSpPr txBox="1"/>
            <p:nvPr/>
          </p:nvSpPr>
          <p:spPr>
            <a:xfrm>
              <a:off x="15686" y="4481"/>
              <a:ext cx="1050"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2022</a:t>
              </a:r>
            </a:p>
          </p:txBody>
        </p:sp>
        <p:cxnSp>
          <p:nvCxnSpPr>
            <p:cNvPr id="32" name="直接连接符 31"/>
            <p:cNvCxnSpPr/>
            <p:nvPr/>
          </p:nvCxnSpPr>
          <p:spPr>
            <a:xfrm>
              <a:off x="16211" y="2498"/>
              <a:ext cx="0" cy="18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7201" y="1656"/>
              <a:ext cx="0" cy="27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2896" y="2501"/>
              <a:ext cx="33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2896" y="4044"/>
              <a:ext cx="2267" cy="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1384" y="3763"/>
              <a:ext cx="1785"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4.7</a:t>
              </a:r>
            </a:p>
          </p:txBody>
        </p:sp>
        <p:sp>
          <p:nvSpPr>
            <p:cNvPr id="49" name="文本框 48"/>
            <p:cNvSpPr txBox="1"/>
            <p:nvPr/>
          </p:nvSpPr>
          <p:spPr>
            <a:xfrm>
              <a:off x="11384" y="2218"/>
              <a:ext cx="1785" cy="58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26.4 </a:t>
              </a:r>
            </a:p>
          </p:txBody>
        </p:sp>
      </p:grpSp>
      <p:sp>
        <p:nvSpPr>
          <p:cNvPr id="50" name="任意多边形 49"/>
          <p:cNvSpPr/>
          <p:nvPr/>
        </p:nvSpPr>
        <p:spPr>
          <a:xfrm>
            <a:off x="8209915" y="833120"/>
            <a:ext cx="2891790" cy="1938655"/>
          </a:xfrm>
          <a:custGeom>
            <a:avLst/>
            <a:gdLst>
              <a:gd name="connisteX0" fmla="*/ 0 w 2891790"/>
              <a:gd name="connsiteY0" fmla="*/ 1938655 h 1938655"/>
              <a:gd name="connisteX1" fmla="*/ 1410335 w 2891790"/>
              <a:gd name="connsiteY1" fmla="*/ 1746250 h 1938655"/>
              <a:gd name="connisteX2" fmla="*/ 2082800 w 2891790"/>
              <a:gd name="connsiteY2" fmla="*/ 753110 h 1938655"/>
              <a:gd name="connisteX3" fmla="*/ 2715895 w 2891790"/>
              <a:gd name="connsiteY3" fmla="*/ 200025 h 1938655"/>
              <a:gd name="connisteX4" fmla="*/ 2891790 w 2891790"/>
              <a:gd name="connsiteY4" fmla="*/ 0 h 193865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891790" h="1938655">
                <a:moveTo>
                  <a:pt x="0" y="1938655"/>
                </a:moveTo>
                <a:cubicBezTo>
                  <a:pt x="268605" y="1920240"/>
                  <a:pt x="993775" y="1983105"/>
                  <a:pt x="1410335" y="1746250"/>
                </a:cubicBezTo>
                <a:cubicBezTo>
                  <a:pt x="1826895" y="1509395"/>
                  <a:pt x="1821815" y="1062355"/>
                  <a:pt x="2082800" y="753110"/>
                </a:cubicBezTo>
                <a:cubicBezTo>
                  <a:pt x="2343785" y="443865"/>
                  <a:pt x="2553970" y="350520"/>
                  <a:pt x="2715895" y="200025"/>
                </a:cubicBezTo>
                <a:cubicBezTo>
                  <a:pt x="2877820" y="49530"/>
                  <a:pt x="2869565" y="29210"/>
                  <a:pt x="289179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7687945" y="418465"/>
            <a:ext cx="1133475" cy="36830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Billion </a:t>
            </a:r>
          </a:p>
        </p:txBody>
      </p:sp>
      <p:sp>
        <p:nvSpPr>
          <p:cNvPr id="52" name="文本框 51"/>
          <p:cNvSpPr txBox="1"/>
          <p:nvPr/>
        </p:nvSpPr>
        <p:spPr>
          <a:xfrm>
            <a:off x="11050270" y="2845435"/>
            <a:ext cx="1133475" cy="368300"/>
          </a:xfrm>
          <a:prstGeom prst="rect">
            <a:avLst/>
          </a:prstGeom>
          <a:noFill/>
        </p:spPr>
        <p:txBody>
          <a:bodyPr wrap="square" rtlCol="0">
            <a:spAutoFit/>
          </a:bodyPr>
          <a:lstStyle/>
          <a:p>
            <a:pPr algn="ctr"/>
            <a:r>
              <a:rPr lang="en-US" altLang="zh-CN" dirty="0">
                <a:latin typeface="Calibri" panose="020F0502020204030204" charset="0"/>
                <a:cs typeface="Calibri" panose="020F0502020204030204" charset="0"/>
              </a:rPr>
              <a:t>Year </a:t>
            </a:r>
          </a:p>
        </p:txBody>
      </p:sp>
      <p:grpSp>
        <p:nvGrpSpPr>
          <p:cNvPr id="5" name="组合 4"/>
          <p:cNvGrpSpPr/>
          <p:nvPr/>
        </p:nvGrpSpPr>
        <p:grpSpPr>
          <a:xfrm>
            <a:off x="753110" y="2606040"/>
            <a:ext cx="10101580" cy="3205480"/>
            <a:chOff x="1186" y="4104"/>
            <a:chExt cx="15908" cy="5048"/>
          </a:xfrm>
        </p:grpSpPr>
        <p:sp>
          <p:nvSpPr>
            <p:cNvPr id="20" name="文本框 19"/>
            <p:cNvSpPr txBox="1"/>
            <p:nvPr/>
          </p:nvSpPr>
          <p:spPr>
            <a:xfrm>
              <a:off x="1186" y="4104"/>
              <a:ext cx="6976" cy="725"/>
            </a:xfrm>
            <a:prstGeom prst="rect">
              <a:avLst/>
            </a:prstGeom>
            <a:noFill/>
          </p:spPr>
          <p:txBody>
            <a:bodyPr wrap="square" rtlCol="0">
              <a:spAutoFit/>
            </a:bodyPr>
            <a:lstStyle/>
            <a:p>
              <a:pPr algn="l">
                <a:buClrTx/>
                <a:buSzTx/>
                <a:buFontTx/>
              </a:pPr>
              <a:r>
                <a:rPr lang="zh-CN" altLang="en-US" sz="2400">
                  <a:latin typeface="Calibri" panose="020F0502020204030204" charset="0"/>
                  <a:cs typeface="Calibri" panose="020F0502020204030204" charset="0"/>
                </a:rPr>
                <a:t>Conventional Spectrum Access</a:t>
              </a:r>
            </a:p>
          </p:txBody>
        </p:sp>
        <p:pic>
          <p:nvPicPr>
            <p:cNvPr id="21" name="图片 20" descr="IoT_devices3"/>
            <p:cNvPicPr>
              <a:picLocks noChangeAspect="1"/>
            </p:cNvPicPr>
            <p:nvPr/>
          </p:nvPicPr>
          <p:blipFill>
            <a:blip r:embed="rId3"/>
            <a:stretch>
              <a:fillRect/>
            </a:stretch>
          </p:blipFill>
          <p:spPr>
            <a:xfrm>
              <a:off x="9091" y="7458"/>
              <a:ext cx="1638" cy="1638"/>
            </a:xfrm>
            <a:prstGeom prst="rect">
              <a:avLst/>
            </a:prstGeom>
          </p:spPr>
        </p:pic>
        <p:pic>
          <p:nvPicPr>
            <p:cNvPr id="22" name="图片 21" descr="image_IoT_devices2"/>
            <p:cNvPicPr>
              <a:picLocks noChangeAspect="1"/>
            </p:cNvPicPr>
            <p:nvPr/>
          </p:nvPicPr>
          <p:blipFill>
            <a:blip r:embed="rId4"/>
            <a:stretch>
              <a:fillRect/>
            </a:stretch>
          </p:blipFill>
          <p:spPr>
            <a:xfrm rot="16200000">
              <a:off x="11148" y="7404"/>
              <a:ext cx="1748" cy="1748"/>
            </a:xfrm>
            <a:prstGeom prst="rect">
              <a:avLst/>
            </a:prstGeom>
          </p:spPr>
        </p:pic>
        <p:pic>
          <p:nvPicPr>
            <p:cNvPr id="23" name="图片 22" descr="IoT_devices_WIFI"/>
            <p:cNvPicPr>
              <a:picLocks noChangeAspect="1"/>
            </p:cNvPicPr>
            <p:nvPr/>
          </p:nvPicPr>
          <p:blipFill>
            <a:blip r:embed="rId5"/>
            <a:stretch>
              <a:fillRect/>
            </a:stretch>
          </p:blipFill>
          <p:spPr>
            <a:xfrm flipH="1">
              <a:off x="13585" y="7376"/>
              <a:ext cx="1710" cy="1710"/>
            </a:xfrm>
            <a:prstGeom prst="rect">
              <a:avLst/>
            </a:prstGeom>
          </p:spPr>
        </p:pic>
        <p:pic>
          <p:nvPicPr>
            <p:cNvPr id="24" name="图片 23" descr="image_2"/>
            <p:cNvPicPr>
              <a:picLocks noChangeAspect="1"/>
            </p:cNvPicPr>
            <p:nvPr/>
          </p:nvPicPr>
          <p:blipFill>
            <a:blip r:embed="rId6"/>
            <a:stretch>
              <a:fillRect/>
            </a:stretch>
          </p:blipFill>
          <p:spPr>
            <a:xfrm>
              <a:off x="5095" y="7517"/>
              <a:ext cx="1485" cy="1485"/>
            </a:xfrm>
            <a:prstGeom prst="rect">
              <a:avLst/>
            </a:prstGeom>
          </p:spPr>
        </p:pic>
        <p:pic>
          <p:nvPicPr>
            <p:cNvPr id="25" name="图片 24" descr="image_radar"/>
            <p:cNvPicPr>
              <a:picLocks noChangeAspect="1"/>
            </p:cNvPicPr>
            <p:nvPr/>
          </p:nvPicPr>
          <p:blipFill>
            <a:blip r:embed="rId7"/>
            <a:stretch>
              <a:fillRect/>
            </a:stretch>
          </p:blipFill>
          <p:spPr>
            <a:xfrm>
              <a:off x="2740" y="7359"/>
              <a:ext cx="1727" cy="1727"/>
            </a:xfrm>
            <a:prstGeom prst="rect">
              <a:avLst/>
            </a:prstGeom>
          </p:spPr>
        </p:pic>
        <p:pic>
          <p:nvPicPr>
            <p:cNvPr id="26" name="图片 25" descr="image3"/>
            <p:cNvPicPr>
              <a:picLocks noChangeAspect="1"/>
            </p:cNvPicPr>
            <p:nvPr/>
          </p:nvPicPr>
          <p:blipFill>
            <a:blip r:embed="rId8"/>
            <a:stretch>
              <a:fillRect/>
            </a:stretch>
          </p:blipFill>
          <p:spPr>
            <a:xfrm>
              <a:off x="7208" y="7631"/>
              <a:ext cx="1077" cy="1294"/>
            </a:xfrm>
            <a:prstGeom prst="rect">
              <a:avLst/>
            </a:prstGeom>
          </p:spPr>
        </p:pic>
        <p:sp>
          <p:nvSpPr>
            <p:cNvPr id="27" name="矩形 26"/>
            <p:cNvSpPr/>
            <p:nvPr/>
          </p:nvSpPr>
          <p:spPr>
            <a:xfrm>
              <a:off x="2725" y="5412"/>
              <a:ext cx="10342" cy="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alibri" panose="020F0502020204030204" charset="0"/>
                  <a:cs typeface="Calibri" panose="020F0502020204030204" charset="0"/>
                </a:rPr>
                <a:t>Spectrum</a:t>
              </a:r>
            </a:p>
          </p:txBody>
        </p:sp>
        <p:cxnSp>
          <p:nvCxnSpPr>
            <p:cNvPr id="28" name="直接箭头连接符 27"/>
            <p:cNvCxnSpPr/>
            <p:nvPr/>
          </p:nvCxnSpPr>
          <p:spPr>
            <a:xfrm flipH="1" flipV="1">
              <a:off x="3598" y="6132"/>
              <a:ext cx="12" cy="90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5700" y="6132"/>
              <a:ext cx="12" cy="90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7802" y="6132"/>
              <a:ext cx="12" cy="90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9904" y="6132"/>
              <a:ext cx="12" cy="90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12006" y="6132"/>
              <a:ext cx="12" cy="90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13557" y="6028"/>
              <a:ext cx="593" cy="1187"/>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5759" y="8039"/>
              <a:ext cx="1335" cy="1113"/>
            </a:xfrm>
            <a:prstGeom prst="rect">
              <a:avLst/>
            </a:prstGeom>
            <a:noFill/>
          </p:spPr>
          <p:txBody>
            <a:bodyPr wrap="square" rtlCol="0">
              <a:spAutoFit/>
            </a:bodyPr>
            <a:lstStyle/>
            <a:p>
              <a:r>
                <a:rPr lang="en-US" altLang="zh-CN" sz="4000" dirty="0">
                  <a:latin typeface="Calibri" panose="020F0502020204030204" charset="0"/>
                  <a:cs typeface="Calibri" panose="020F0502020204030204" charset="0"/>
                </a:rPr>
                <a:t>......</a:t>
              </a:r>
            </a:p>
          </p:txBody>
        </p:sp>
        <p:sp>
          <p:nvSpPr>
            <p:cNvPr id="54" name="文本框 53"/>
            <p:cNvSpPr txBox="1"/>
            <p:nvPr/>
          </p:nvSpPr>
          <p:spPr>
            <a:xfrm>
              <a:off x="1751" y="6296"/>
              <a:ext cx="1665"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Access</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000"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50" grpId="0" animBg="1"/>
      <p:bldP spid="5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Sensitivity_white"/>
          <p:cNvPicPr>
            <a:picLocks noChangeAspect="1"/>
          </p:cNvPicPr>
          <p:nvPr/>
        </p:nvPicPr>
        <p:blipFill>
          <a:blip r:embed="rId3"/>
          <a:stretch>
            <a:fillRect/>
          </a:stretch>
        </p:blipFill>
        <p:spPr>
          <a:xfrm>
            <a:off x="2234565" y="958850"/>
            <a:ext cx="7722870" cy="5792470"/>
          </a:xfrm>
          <a:prstGeom prst="rect">
            <a:avLst/>
          </a:prstGeom>
        </p:spPr>
      </p:pic>
      <p:sp>
        <p:nvSpPr>
          <p:cNvPr id="3" name="任意多边形 2"/>
          <p:cNvSpPr/>
          <p:nvPr/>
        </p:nvSpPr>
        <p:spPr>
          <a:xfrm>
            <a:off x="3212465" y="1699260"/>
            <a:ext cx="3274695" cy="2585085"/>
          </a:xfrm>
          <a:custGeom>
            <a:avLst/>
            <a:gdLst>
              <a:gd name="connisteX0" fmla="*/ 0 w 3924300"/>
              <a:gd name="connsiteY0" fmla="*/ 3096830 h 3096830"/>
              <a:gd name="connisteX1" fmla="*/ 88900 w 3924300"/>
              <a:gd name="connsiteY1" fmla="*/ 2747580 h 3096830"/>
              <a:gd name="connisteX2" fmla="*/ 273050 w 3924300"/>
              <a:gd name="connsiteY2" fmla="*/ 2372930 h 3096830"/>
              <a:gd name="connisteX3" fmla="*/ 381000 w 3924300"/>
              <a:gd name="connsiteY3" fmla="*/ 2665030 h 3096830"/>
              <a:gd name="connisteX4" fmla="*/ 577850 w 3924300"/>
              <a:gd name="connsiteY4" fmla="*/ 1636330 h 3096830"/>
              <a:gd name="connisteX5" fmla="*/ 660400 w 3924300"/>
              <a:gd name="connsiteY5" fmla="*/ 1909380 h 3096830"/>
              <a:gd name="connisteX6" fmla="*/ 965200 w 3924300"/>
              <a:gd name="connsiteY6" fmla="*/ 302830 h 3096830"/>
              <a:gd name="connisteX7" fmla="*/ 1301750 w 3924300"/>
              <a:gd name="connsiteY7" fmla="*/ 23430 h 3096830"/>
              <a:gd name="connisteX8" fmla="*/ 1905000 w 3924300"/>
              <a:gd name="connsiteY8" fmla="*/ 36130 h 3096830"/>
              <a:gd name="connisteX9" fmla="*/ 3924300 w 3924300"/>
              <a:gd name="connsiteY9" fmla="*/ 36130 h 3096830"/>
              <a:gd name="connisteX10" fmla="*/ 3879850 w 3924300"/>
              <a:gd name="connsiteY10" fmla="*/ 448880 h 3096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3924300" h="3096831">
                <a:moveTo>
                  <a:pt x="0" y="3096831"/>
                </a:moveTo>
                <a:cubicBezTo>
                  <a:pt x="13970" y="3034601"/>
                  <a:pt x="34290" y="2892361"/>
                  <a:pt x="88900" y="2747581"/>
                </a:cubicBezTo>
                <a:cubicBezTo>
                  <a:pt x="143510" y="2602801"/>
                  <a:pt x="214630" y="2389441"/>
                  <a:pt x="273050" y="2372931"/>
                </a:cubicBezTo>
                <a:cubicBezTo>
                  <a:pt x="331470" y="2356421"/>
                  <a:pt x="320040" y="2812351"/>
                  <a:pt x="381000" y="2665031"/>
                </a:cubicBezTo>
                <a:cubicBezTo>
                  <a:pt x="441960" y="2517711"/>
                  <a:pt x="521970" y="1787461"/>
                  <a:pt x="577850" y="1636331"/>
                </a:cubicBezTo>
                <a:cubicBezTo>
                  <a:pt x="633730" y="1485201"/>
                  <a:pt x="582930" y="2176081"/>
                  <a:pt x="660400" y="1909381"/>
                </a:cubicBezTo>
                <a:cubicBezTo>
                  <a:pt x="737870" y="1642681"/>
                  <a:pt x="836930" y="680021"/>
                  <a:pt x="965200" y="302831"/>
                </a:cubicBezTo>
                <a:cubicBezTo>
                  <a:pt x="1093470" y="-74359"/>
                  <a:pt x="1113790" y="76771"/>
                  <a:pt x="1301750" y="23431"/>
                </a:cubicBezTo>
                <a:cubicBezTo>
                  <a:pt x="1489710" y="-29909"/>
                  <a:pt x="1380490" y="33591"/>
                  <a:pt x="1905000" y="36131"/>
                </a:cubicBezTo>
                <a:cubicBezTo>
                  <a:pt x="2429510" y="38671"/>
                  <a:pt x="3529330" y="-46419"/>
                  <a:pt x="3924300" y="36131"/>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290695" y="1699260"/>
            <a:ext cx="3804285" cy="4307205"/>
            <a:chOff x="6888" y="3227"/>
            <a:chExt cx="6552" cy="6247"/>
          </a:xfrm>
        </p:grpSpPr>
        <p:sp>
          <p:nvSpPr>
            <p:cNvPr id="19" name="任意多边形 18"/>
            <p:cNvSpPr/>
            <p:nvPr/>
          </p:nvSpPr>
          <p:spPr>
            <a:xfrm>
              <a:off x="6888" y="3227"/>
              <a:ext cx="6433" cy="5940"/>
            </a:xfrm>
            <a:custGeom>
              <a:avLst/>
              <a:gdLst>
                <a:gd name="connisteX0" fmla="*/ 0 w 4488815"/>
                <a:gd name="connsiteY0" fmla="*/ 3970395 h 4143163"/>
                <a:gd name="connisteX1" fmla="*/ 104140 w 4488815"/>
                <a:gd name="connsiteY1" fmla="*/ 4143115 h 4143163"/>
                <a:gd name="connisteX2" fmla="*/ 207645 w 4488815"/>
                <a:gd name="connsiteY2" fmla="*/ 3987540 h 4143163"/>
                <a:gd name="connisteX3" fmla="*/ 302895 w 4488815"/>
                <a:gd name="connsiteY3" fmla="*/ 4125970 h 4143163"/>
                <a:gd name="connisteX4" fmla="*/ 406400 w 4488815"/>
                <a:gd name="connsiteY4" fmla="*/ 3831965 h 4143163"/>
                <a:gd name="connisteX5" fmla="*/ 501650 w 4488815"/>
                <a:gd name="connsiteY5" fmla="*/ 4013575 h 4143163"/>
                <a:gd name="connisteX6" fmla="*/ 675005 w 4488815"/>
                <a:gd name="connsiteY6" fmla="*/ 3901180 h 4143163"/>
                <a:gd name="connisteX7" fmla="*/ 769620 w 4488815"/>
                <a:gd name="connsiteY7" fmla="*/ 3555105 h 4143163"/>
                <a:gd name="connisteX8" fmla="*/ 1158875 w 4488815"/>
                <a:gd name="connsiteY8" fmla="*/ 3182995 h 4143163"/>
                <a:gd name="connisteX9" fmla="*/ 1557020 w 4488815"/>
                <a:gd name="connsiteY9" fmla="*/ 1124960 h 4143163"/>
                <a:gd name="connisteX10" fmla="*/ 1712595 w 4488815"/>
                <a:gd name="connsiteY10" fmla="*/ 510915 h 4143163"/>
                <a:gd name="connisteX11" fmla="*/ 1851025 w 4488815"/>
                <a:gd name="connsiteY11" fmla="*/ 216910 h 4143163"/>
                <a:gd name="connisteX12" fmla="*/ 2006600 w 4488815"/>
                <a:gd name="connsiteY12" fmla="*/ 26410 h 4143163"/>
                <a:gd name="connisteX13" fmla="*/ 2517140 w 4488815"/>
                <a:gd name="connsiteY13" fmla="*/ 9265 h 4143163"/>
                <a:gd name="connisteX14" fmla="*/ 3813810 w 4488815"/>
                <a:gd name="connsiteY14" fmla="*/ 375 h 4143163"/>
                <a:gd name="connisteX15" fmla="*/ 4488815 w 4488815"/>
                <a:gd name="connsiteY15" fmla="*/ 18155 h 4143163"/>
                <a:gd name="connisteX16" fmla="*/ 4445635 w 4488815"/>
                <a:gd name="connsiteY16" fmla="*/ 69590 h 41431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4488815" h="4143163">
                  <a:moveTo>
                    <a:pt x="0" y="3970395"/>
                  </a:moveTo>
                  <a:cubicBezTo>
                    <a:pt x="19050" y="4007860"/>
                    <a:pt x="62865" y="4139940"/>
                    <a:pt x="104140" y="4143115"/>
                  </a:cubicBezTo>
                  <a:cubicBezTo>
                    <a:pt x="145415" y="4146290"/>
                    <a:pt x="167640" y="3990715"/>
                    <a:pt x="207645" y="3987540"/>
                  </a:cubicBezTo>
                  <a:cubicBezTo>
                    <a:pt x="247650" y="3984365"/>
                    <a:pt x="262890" y="4157085"/>
                    <a:pt x="302895" y="4125970"/>
                  </a:cubicBezTo>
                  <a:cubicBezTo>
                    <a:pt x="342900" y="4094855"/>
                    <a:pt x="366395" y="3854190"/>
                    <a:pt x="406400" y="3831965"/>
                  </a:cubicBezTo>
                  <a:cubicBezTo>
                    <a:pt x="446405" y="3809740"/>
                    <a:pt x="447675" y="3999605"/>
                    <a:pt x="501650" y="4013575"/>
                  </a:cubicBezTo>
                  <a:cubicBezTo>
                    <a:pt x="555625" y="4027545"/>
                    <a:pt x="621665" y="3992620"/>
                    <a:pt x="675005" y="3901180"/>
                  </a:cubicBezTo>
                  <a:cubicBezTo>
                    <a:pt x="728345" y="3809740"/>
                    <a:pt x="673100" y="3698615"/>
                    <a:pt x="769620" y="3555105"/>
                  </a:cubicBezTo>
                  <a:cubicBezTo>
                    <a:pt x="866140" y="3411595"/>
                    <a:pt x="1001395" y="3668770"/>
                    <a:pt x="1158875" y="3182995"/>
                  </a:cubicBezTo>
                  <a:cubicBezTo>
                    <a:pt x="1316355" y="2697220"/>
                    <a:pt x="1446530" y="1659630"/>
                    <a:pt x="1557020" y="1124960"/>
                  </a:cubicBezTo>
                  <a:cubicBezTo>
                    <a:pt x="1667510" y="590290"/>
                    <a:pt x="1653540" y="692525"/>
                    <a:pt x="1712595" y="510915"/>
                  </a:cubicBezTo>
                  <a:cubicBezTo>
                    <a:pt x="1771650" y="329305"/>
                    <a:pt x="1791970" y="314065"/>
                    <a:pt x="1851025" y="216910"/>
                  </a:cubicBezTo>
                  <a:cubicBezTo>
                    <a:pt x="1910080" y="119755"/>
                    <a:pt x="1873250" y="67685"/>
                    <a:pt x="2006600" y="26410"/>
                  </a:cubicBezTo>
                  <a:cubicBezTo>
                    <a:pt x="2139950" y="-14865"/>
                    <a:pt x="2155825" y="14345"/>
                    <a:pt x="2517140" y="9265"/>
                  </a:cubicBezTo>
                  <a:cubicBezTo>
                    <a:pt x="2878455" y="4185"/>
                    <a:pt x="3419475" y="-1530"/>
                    <a:pt x="3813810" y="375"/>
                  </a:cubicBezTo>
                  <a:cubicBezTo>
                    <a:pt x="4208145" y="2280"/>
                    <a:pt x="4362450" y="4185"/>
                    <a:pt x="4488815" y="1815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3320" y="3252"/>
              <a:ext cx="120" cy="6223"/>
            </a:xfrm>
            <a:custGeom>
              <a:avLst/>
              <a:gdLst>
                <a:gd name="connisteX0" fmla="*/ 0 w 22860"/>
                <a:gd name="connsiteY0" fmla="*/ 0 h 2312670"/>
                <a:gd name="connisteX1" fmla="*/ 22860 w 22860"/>
                <a:gd name="connsiteY1" fmla="*/ 2312670 h 2312670"/>
                <a:gd name="connisteX2" fmla="*/ 30480 w 22860"/>
                <a:gd name="connsiteY2" fmla="*/ 3192780 h 2312670"/>
              </a:gdLst>
              <a:ahLst/>
              <a:cxnLst>
                <a:cxn ang="0">
                  <a:pos x="connisteX0" y="connsiteY0"/>
                </a:cxn>
                <a:cxn ang="0">
                  <a:pos x="connisteX1" y="connsiteY1"/>
                </a:cxn>
                <a:cxn ang="0">
                  <a:pos x="connisteX2" y="connsiteY2"/>
                </a:cxn>
              </a:cxnLst>
              <a:rect l="l" t="t" r="r" b="b"/>
              <a:pathLst>
                <a:path w="22860" h="2312670">
                  <a:moveTo>
                    <a:pt x="0" y="0"/>
                  </a:moveTo>
                  <a:cubicBezTo>
                    <a:pt x="4445" y="445135"/>
                    <a:pt x="16510" y="1673860"/>
                    <a:pt x="22860" y="231267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9386570" y="1639570"/>
            <a:ext cx="2496185" cy="829945"/>
          </a:xfrm>
          <a:prstGeom prst="rect">
            <a:avLst/>
          </a:prstGeom>
          <a:noFill/>
        </p:spPr>
        <p:txBody>
          <a:bodyPr wrap="square" rtlCol="0">
            <a:spAutoFit/>
          </a:bodyPr>
          <a:lstStyle/>
          <a:p>
            <a:pPr algn="l">
              <a:buClrTx/>
              <a:buSzTx/>
              <a:buFontTx/>
            </a:pPr>
            <a:r>
              <a:rPr lang="en-US" altLang="zh-CN" sz="2400" dirty="0">
                <a:solidFill>
                  <a:srgbClr val="2F528F"/>
                </a:solidFill>
                <a:latin typeface="Calibri" panose="020F0502020204030204" charset="0"/>
                <a:cs typeface="Calibri" panose="020F0502020204030204" charset="0"/>
              </a:rPr>
              <a:t>Preamble power: </a:t>
            </a:r>
          </a:p>
          <a:p>
            <a:pPr algn="l">
              <a:buClrTx/>
              <a:buSzTx/>
              <a:buFontTx/>
            </a:pPr>
            <a:r>
              <a:rPr lang="en-US" altLang="zh-CN" sz="2400" dirty="0">
                <a:solidFill>
                  <a:srgbClr val="2F528F"/>
                </a:solidFill>
                <a:latin typeface="Calibri" panose="020F0502020204030204" charset="0"/>
                <a:cs typeface="Calibri" panose="020F0502020204030204" charset="0"/>
              </a:rPr>
              <a:t>-56.3dBm/MHz</a:t>
            </a:r>
          </a:p>
        </p:txBody>
      </p:sp>
      <p:sp>
        <p:nvSpPr>
          <p:cNvPr id="7" name="文本框 6"/>
          <p:cNvSpPr txBox="1"/>
          <p:nvPr/>
        </p:nvSpPr>
        <p:spPr>
          <a:xfrm>
            <a:off x="9386570" y="2493645"/>
            <a:ext cx="2495550" cy="829945"/>
          </a:xfrm>
          <a:prstGeom prst="rect">
            <a:avLst/>
          </a:prstGeom>
          <a:noFill/>
        </p:spPr>
        <p:txBody>
          <a:bodyPr wrap="square" rtlCol="0">
            <a:spAutoFit/>
          </a:bodyPr>
          <a:lstStyle/>
          <a:p>
            <a:r>
              <a:rPr lang="en-US" altLang="zh-CN" sz="2400" dirty="0">
                <a:solidFill>
                  <a:srgbClr val="7030A0"/>
                </a:solidFill>
                <a:latin typeface="Calibri" panose="020F0502020204030204" charset="0"/>
                <a:cs typeface="Calibri" panose="020F0502020204030204" charset="0"/>
              </a:rPr>
              <a:t>Preamble power: </a:t>
            </a:r>
          </a:p>
          <a:p>
            <a:r>
              <a:rPr lang="en-US" altLang="zh-CN" sz="2400" dirty="0">
                <a:solidFill>
                  <a:srgbClr val="7030A0"/>
                </a:solidFill>
                <a:latin typeface="Calibri" panose="020F0502020204030204" charset="0"/>
                <a:cs typeface="Calibri" panose="020F0502020204030204" charset="0"/>
              </a:rPr>
              <a:t>-86.3dBm/MHz</a:t>
            </a:r>
          </a:p>
        </p:txBody>
      </p:sp>
      <p:grpSp>
        <p:nvGrpSpPr>
          <p:cNvPr id="13" name="组合 12"/>
          <p:cNvGrpSpPr/>
          <p:nvPr/>
        </p:nvGrpSpPr>
        <p:grpSpPr>
          <a:xfrm>
            <a:off x="3988435" y="916305"/>
            <a:ext cx="4041140" cy="5165725"/>
            <a:chOff x="6281" y="1505"/>
            <a:chExt cx="6364" cy="8135"/>
          </a:xfrm>
        </p:grpSpPr>
        <p:cxnSp>
          <p:nvCxnSpPr>
            <p:cNvPr id="9" name="直接连接符 8"/>
            <p:cNvCxnSpPr/>
            <p:nvPr/>
          </p:nvCxnSpPr>
          <p:spPr>
            <a:xfrm>
              <a:off x="6281" y="2647"/>
              <a:ext cx="0" cy="699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2638" y="2607"/>
              <a:ext cx="7" cy="7033"/>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左大括号 10"/>
            <p:cNvSpPr/>
            <p:nvPr/>
          </p:nvSpPr>
          <p:spPr>
            <a:xfrm rot="5400000">
              <a:off x="9400" y="-629"/>
              <a:ext cx="120" cy="6357"/>
            </a:xfrm>
            <a:prstGeom prst="leftBrace">
              <a:avLst/>
            </a:prstGeom>
            <a:noFill/>
            <a:ln w="38100">
              <a:solidFill>
                <a:srgbClr val="FF0000"/>
              </a:solidFill>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7160" y="1505"/>
              <a:ext cx="4567" cy="725"/>
            </a:xfrm>
            <a:prstGeom prst="rect">
              <a:avLst/>
            </a:prstGeom>
            <a:noFill/>
          </p:spPr>
          <p:txBody>
            <a:bodyPr wrap="square" rtlCol="0">
              <a:spAutoFit/>
            </a:bodyPr>
            <a:lstStyle/>
            <a:p>
              <a:pPr algn="ctr"/>
              <a:r>
                <a:rPr lang="en-US" altLang="zh-CN" sz="2400" dirty="0">
                  <a:solidFill>
                    <a:srgbClr val="FF0000"/>
                  </a:solidFill>
                  <a:latin typeface="Calibri" panose="020F0502020204030204" charset="0"/>
                  <a:cs typeface="Calibri" panose="020F0502020204030204" charset="0"/>
                </a:rPr>
                <a:t>-75dBm ~ -25dBm</a:t>
              </a:r>
            </a:p>
          </p:txBody>
        </p:sp>
      </p:grpSp>
      <p:grpSp>
        <p:nvGrpSpPr>
          <p:cNvPr id="35" name="组合 34"/>
          <p:cNvGrpSpPr/>
          <p:nvPr/>
        </p:nvGrpSpPr>
        <p:grpSpPr>
          <a:xfrm>
            <a:off x="3988435" y="1699260"/>
            <a:ext cx="2499995" cy="954405"/>
            <a:chOff x="6281" y="2676"/>
            <a:chExt cx="3937" cy="1503"/>
          </a:xfrm>
        </p:grpSpPr>
        <p:grpSp>
          <p:nvGrpSpPr>
            <p:cNvPr id="30" name="组合 29"/>
            <p:cNvGrpSpPr/>
            <p:nvPr/>
          </p:nvGrpSpPr>
          <p:grpSpPr>
            <a:xfrm>
              <a:off x="6282" y="3032"/>
              <a:ext cx="3935" cy="1147"/>
              <a:chOff x="6282" y="3032"/>
              <a:chExt cx="3935" cy="1147"/>
            </a:xfrm>
          </p:grpSpPr>
          <p:sp>
            <p:nvSpPr>
              <p:cNvPr id="25" name="左大括号 24"/>
              <p:cNvSpPr/>
              <p:nvPr/>
            </p:nvSpPr>
            <p:spPr>
              <a:xfrm rot="16200000">
                <a:off x="8121" y="1192"/>
                <a:ext cx="256" cy="3935"/>
              </a:xfrm>
              <a:prstGeom prst="leftBrace">
                <a:avLst>
                  <a:gd name="adj1" fmla="val 8333"/>
                  <a:gd name="adj2" fmla="val 37039"/>
                </a:avLst>
              </a:prstGeom>
              <a:ln w="38100">
                <a:solidFill>
                  <a:srgbClr val="9464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6874" y="3454"/>
                <a:ext cx="1720" cy="725"/>
              </a:xfrm>
              <a:prstGeom prst="rect">
                <a:avLst/>
              </a:prstGeom>
              <a:noFill/>
            </p:spPr>
            <p:txBody>
              <a:bodyPr wrap="square" rtlCol="0">
                <a:spAutoFit/>
              </a:bodyPr>
              <a:lstStyle/>
              <a:p>
                <a:pPr algn="ctr"/>
                <a:r>
                  <a:rPr lang="en-US" altLang="zh-CN" sz="2400" dirty="0">
                    <a:solidFill>
                      <a:srgbClr val="7030A0"/>
                    </a:solidFill>
                    <a:latin typeface="Calibri" panose="020F0502020204030204" charset="0"/>
                    <a:cs typeface="Calibri" panose="020F0502020204030204" charset="0"/>
                  </a:rPr>
                  <a:t>State 1</a:t>
                </a:r>
              </a:p>
            </p:txBody>
          </p:sp>
        </p:grpSp>
        <p:cxnSp>
          <p:nvCxnSpPr>
            <p:cNvPr id="32" name="直接连接符 31"/>
            <p:cNvCxnSpPr/>
            <p:nvPr/>
          </p:nvCxnSpPr>
          <p:spPr>
            <a:xfrm>
              <a:off x="10218" y="2703"/>
              <a:ext cx="0" cy="404"/>
            </a:xfrm>
            <a:prstGeom prst="line">
              <a:avLst/>
            </a:prstGeom>
            <a:ln>
              <a:solidFill>
                <a:srgbClr val="9464B8"/>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281" y="2676"/>
              <a:ext cx="0" cy="404"/>
            </a:xfrm>
            <a:prstGeom prst="line">
              <a:avLst/>
            </a:prstGeom>
            <a:ln>
              <a:solidFill>
                <a:srgbClr val="9464B8"/>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932170" y="1736725"/>
            <a:ext cx="2092960" cy="916940"/>
            <a:chOff x="9342" y="2735"/>
            <a:chExt cx="3296" cy="1444"/>
          </a:xfrm>
        </p:grpSpPr>
        <p:grpSp>
          <p:nvGrpSpPr>
            <p:cNvPr id="31" name="组合 30"/>
            <p:cNvGrpSpPr/>
            <p:nvPr/>
          </p:nvGrpSpPr>
          <p:grpSpPr>
            <a:xfrm>
              <a:off x="9342" y="3032"/>
              <a:ext cx="3296" cy="1147"/>
              <a:chOff x="9342" y="3032"/>
              <a:chExt cx="3296" cy="1147"/>
            </a:xfrm>
          </p:grpSpPr>
          <p:sp>
            <p:nvSpPr>
              <p:cNvPr id="28" name="左大括号 27"/>
              <p:cNvSpPr/>
              <p:nvPr/>
            </p:nvSpPr>
            <p:spPr>
              <a:xfrm rot="16200000">
                <a:off x="10852" y="1522"/>
                <a:ext cx="276" cy="3296"/>
              </a:xfrm>
              <a:prstGeom prst="leftBrace">
                <a:avLst/>
              </a:prstGeom>
              <a:ln w="38100">
                <a:solidFill>
                  <a:srgbClr val="2F528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10130" y="3454"/>
                <a:ext cx="1720" cy="725"/>
              </a:xfrm>
              <a:prstGeom prst="rect">
                <a:avLst/>
              </a:prstGeom>
              <a:noFill/>
            </p:spPr>
            <p:txBody>
              <a:bodyPr wrap="square" rtlCol="0">
                <a:spAutoFit/>
              </a:bodyPr>
              <a:lstStyle/>
              <a:p>
                <a:pPr algn="ctr"/>
                <a:r>
                  <a:rPr lang="en-US" altLang="zh-CN" sz="2400" dirty="0">
                    <a:solidFill>
                      <a:srgbClr val="2F528F"/>
                    </a:solidFill>
                    <a:latin typeface="Calibri" panose="020F0502020204030204" charset="0"/>
                    <a:cs typeface="Calibri" panose="020F0502020204030204" charset="0"/>
                  </a:rPr>
                  <a:t>State 2</a:t>
                </a:r>
              </a:p>
            </p:txBody>
          </p:sp>
        </p:grpSp>
        <p:cxnSp>
          <p:nvCxnSpPr>
            <p:cNvPr id="36" name="直接连接符 35"/>
            <p:cNvCxnSpPr/>
            <p:nvPr/>
          </p:nvCxnSpPr>
          <p:spPr>
            <a:xfrm>
              <a:off x="9342" y="2735"/>
              <a:ext cx="0" cy="404"/>
            </a:xfrm>
            <a:prstGeom prst="line">
              <a:avLst/>
            </a:prstGeom>
            <a:ln>
              <a:solidFill>
                <a:srgbClr val="2F528F"/>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2638" y="2773"/>
              <a:ext cx="0" cy="404"/>
            </a:xfrm>
            <a:prstGeom prst="line">
              <a:avLst/>
            </a:prstGeom>
            <a:ln>
              <a:solidFill>
                <a:srgbClr val="2F528F"/>
              </a:solidFill>
              <a:prstDash val="dash"/>
            </a:ln>
          </p:spPr>
          <p:style>
            <a:lnRef idx="1">
              <a:schemeClr val="accent1"/>
            </a:lnRef>
            <a:fillRef idx="0">
              <a:schemeClr val="accent1"/>
            </a:fillRef>
            <a:effectRef idx="0">
              <a:schemeClr val="accent1"/>
            </a:effectRef>
            <a:fontRef idx="minor">
              <a:schemeClr val="tx1"/>
            </a:fontRef>
          </p:style>
        </p:cxnSp>
      </p:grpSp>
      <p:sp>
        <p:nvSpPr>
          <p:cNvPr id="118" name="文本框 117"/>
          <p:cNvSpPr txBox="1"/>
          <p:nvPr/>
        </p:nvSpPr>
        <p:spPr>
          <a:xfrm>
            <a:off x="452755" y="177800"/>
            <a:ext cx="1128585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Non-predictable Signal Power-</a:t>
            </a:r>
            <a:r>
              <a:rPr lang="en-US" altLang="zh-CN" sz="3600" dirty="0">
                <a:solidFill>
                  <a:srgbClr val="FF0000"/>
                </a:solidFill>
                <a:latin typeface="Calibri" panose="020F0502020204030204" charset="0"/>
                <a:cs typeface="Calibri" panose="020F0502020204030204" charset="0"/>
                <a:sym typeface="+mn-ea"/>
              </a:rPr>
              <a:t>Dynamic TX power control	</a:t>
            </a:r>
          </a:p>
        </p:txBody>
      </p:sp>
    </p:spTree>
  </p:cSld>
  <p:clrMapOvr>
    <a:masterClrMapping/>
  </p:clrMapOvr>
  <mc:AlternateContent xmlns:mc="http://schemas.openxmlformats.org/markup-compatibility/2006" xmlns:p14="http://schemas.microsoft.com/office/powerpoint/2010/main">
    <mc:Choice Requires="p14">
      <p:transition p14:dur="29">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000" fill="hold">
                                          <p:stCondLst>
                                            <p:cond delay="0"/>
                                          </p:stCondLst>
                                        </p:cTn>
                                        <p:tgtEl>
                                          <p:spTgt spid="3"/>
                                        </p:tgtEl>
                                        <p:attrNameLst>
                                          <p:attrName>style.visibility</p:attrName>
                                        </p:attrNameLst>
                                      </p:cBhvr>
                                      <p:to>
                                        <p:strVal val="visible"/>
                                      </p:to>
                                    </p:set>
                                    <p:animEffect transition="in" filter="wipe(right)">
                                      <p:cBhvr>
                                        <p:cTn id="11" dur="1000"/>
                                        <p:tgtEl>
                                          <p:spTgt spid="3"/>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000" fill="hold">
                                          <p:stCondLst>
                                            <p:cond delay="0"/>
                                          </p:stCondLst>
                                        </p:cTn>
                                        <p:tgtEl>
                                          <p:spTgt spid="35"/>
                                        </p:tgtEl>
                                        <p:attrNameLst>
                                          <p:attrName>style.visibility</p:attrName>
                                        </p:attrNameLst>
                                      </p:cBhvr>
                                      <p:to>
                                        <p:strVal val="visible"/>
                                      </p:to>
                                    </p:set>
                                    <p:animEffect transition="in" filter="wipe(up)">
                                      <p:cBhvr>
                                        <p:cTn id="15" dur="1000"/>
                                        <p:tgtEl>
                                          <p:spTgt spid="35"/>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000" fill="hold">
                                          <p:stCondLst>
                                            <p:cond delay="0"/>
                                          </p:stCondLst>
                                        </p:cTn>
                                        <p:tgtEl>
                                          <p:spTgt spid="40"/>
                                        </p:tgtEl>
                                        <p:attrNameLst>
                                          <p:attrName>style.visibility</p:attrName>
                                        </p:attrNameLst>
                                      </p:cBhvr>
                                      <p:to>
                                        <p:strVal val="visible"/>
                                      </p:to>
                                    </p:set>
                                    <p:animEffect transition="in" filter="wipe(up)">
                                      <p:cBhvr>
                                        <p:cTn id="19" dur="1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000"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21167" y="3647598"/>
            <a:ext cx="8751093" cy="1260475"/>
          </a:xfrm>
          <a:prstGeom prst="rect">
            <a:avLst/>
          </a:prstGeom>
          <a:noFill/>
        </p:spPr>
        <p:txBody>
          <a:bodyPr wrap="square" rtlCol="0">
            <a:spAutoFit/>
          </a:bodyPr>
          <a:lstStyle/>
          <a:p>
            <a:r>
              <a:rPr lang="zh-CN" altLang="en-US" sz="2800">
                <a:solidFill>
                  <a:schemeClr val="tx1"/>
                </a:solidFill>
                <a:latin typeface="Calibri" panose="020F0502020204030204" charset="0"/>
                <a:cs typeface="Calibri" panose="020F0502020204030204" charset="0"/>
              </a:rPr>
              <a:t>How to address the nature limitation</a:t>
            </a:r>
            <a:r>
              <a:rPr lang="en-US" altLang="zh-CN" sz="2800">
                <a:solidFill>
                  <a:schemeClr val="tx1"/>
                </a:solidFill>
                <a:latin typeface="Calibri" panose="020F0502020204030204" charset="0"/>
                <a:cs typeface="Calibri" panose="020F0502020204030204" charset="0"/>
              </a:rPr>
              <a:t>s</a:t>
            </a:r>
            <a:r>
              <a:rPr lang="zh-CN" altLang="en-US" sz="2800">
                <a:solidFill>
                  <a:schemeClr val="tx1"/>
                </a:solidFill>
                <a:latin typeface="Calibri" panose="020F0502020204030204" charset="0"/>
                <a:cs typeface="Calibri" panose="020F0502020204030204" charset="0"/>
              </a:rPr>
              <a:t> of low-cost devices</a:t>
            </a:r>
          </a:p>
          <a:p>
            <a:pPr marL="800100" lvl="1" indent="-342900">
              <a:buFont typeface="Arial" panose="020B0604020202020204" pitchFamily="34" charset="0"/>
              <a:buChar char="•"/>
            </a:pPr>
            <a:r>
              <a:rPr lang="en-US" altLang="zh-CN" sz="2400" dirty="0">
                <a:solidFill>
                  <a:schemeClr val="tx1"/>
                </a:solidFill>
                <a:latin typeface="Calibri" panose="020F0502020204030204" charset="0"/>
                <a:cs typeface="Calibri" panose="020F0502020204030204" charset="0"/>
              </a:rPr>
              <a:t>Low SPI speed</a:t>
            </a:r>
          </a:p>
          <a:p>
            <a:pPr marL="800100" lvl="1" indent="-342900">
              <a:buFont typeface="Arial" panose="020B0604020202020204" pitchFamily="34" charset="0"/>
              <a:buChar char="•"/>
            </a:pPr>
            <a:r>
              <a:rPr lang="en-US" altLang="zh-CN" sz="2400" dirty="0">
                <a:latin typeface="Calibri" panose="020F0502020204030204" charset="0"/>
                <a:cs typeface="Calibri" panose="020F0502020204030204" charset="0"/>
              </a:rPr>
              <a:t>Low spectral resolution</a:t>
            </a:r>
          </a:p>
        </p:txBody>
      </p:sp>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Challenges</a:t>
            </a:r>
          </a:p>
        </p:txBody>
      </p:sp>
      <p:sp>
        <p:nvSpPr>
          <p:cNvPr id="5" name="文本框 4"/>
          <p:cNvSpPr txBox="1"/>
          <p:nvPr/>
        </p:nvSpPr>
        <p:spPr>
          <a:xfrm>
            <a:off x="1720850" y="2070100"/>
            <a:ext cx="6096000" cy="1260475"/>
          </a:xfrm>
          <a:prstGeom prst="rect">
            <a:avLst/>
          </a:prstGeom>
          <a:noFill/>
        </p:spPr>
        <p:txBody>
          <a:bodyPr wrap="square" rtlCol="0" anchor="t">
            <a:spAutoFit/>
          </a:bodyPr>
          <a:lstStyle/>
          <a:p>
            <a:pPr algn="l">
              <a:buClrTx/>
              <a:buSzTx/>
              <a:buFontTx/>
            </a:pPr>
            <a:r>
              <a:rPr lang="zh-CN" altLang="en-US" sz="2800">
                <a:solidFill>
                  <a:schemeClr val="tx1"/>
                </a:solidFill>
                <a:latin typeface="Calibri" panose="020F0502020204030204" charset="0"/>
                <a:cs typeface="Calibri" panose="020F0502020204030204" charset="0"/>
                <a:sym typeface="+mn-ea"/>
              </a:rPr>
              <a:t>How to extract the in-air signals</a:t>
            </a:r>
          </a:p>
          <a:p>
            <a:pPr marL="800100" lvl="1" indent="-342900" algn="l">
              <a:buClrTx/>
              <a:buSzTx/>
              <a:buFont typeface="Arial" panose="020B0604020202020204" pitchFamily="34" charset="0"/>
              <a:buChar char="•"/>
            </a:pPr>
            <a:r>
              <a:rPr lang="en-US" altLang="zh-CN" sz="2400" dirty="0">
                <a:latin typeface="Calibri" panose="020F0502020204030204" charset="0"/>
                <a:cs typeface="Calibri" panose="020F0502020204030204" charset="0"/>
                <a:sym typeface="+mn-ea"/>
              </a:rPr>
              <a:t>Unknown AGC factor</a:t>
            </a:r>
          </a:p>
          <a:p>
            <a:pPr marL="800100" lvl="1" indent="-342900" algn="l">
              <a:buClrTx/>
              <a:buSzTx/>
              <a:buFont typeface="Arial" panose="020B0604020202020204" pitchFamily="34" charset="0"/>
              <a:buChar char="•"/>
            </a:pPr>
            <a:r>
              <a:rPr lang="en-US" altLang="zh-CN" sz="2400" dirty="0">
                <a:latin typeface="Calibri" panose="020F0502020204030204" charset="0"/>
                <a:cs typeface="Calibri" panose="020F0502020204030204" charset="0"/>
                <a:sym typeface="+mn-ea"/>
              </a:rPr>
              <a:t>Non-predictable signal power</a:t>
            </a:r>
          </a:p>
        </p:txBody>
      </p:sp>
      <p:sp>
        <p:nvSpPr>
          <p:cNvPr id="4" name="文本框 3"/>
          <p:cNvSpPr txBox="1"/>
          <p:nvPr/>
        </p:nvSpPr>
        <p:spPr>
          <a:xfrm>
            <a:off x="1720850" y="2070100"/>
            <a:ext cx="5496560" cy="521970"/>
          </a:xfrm>
          <a:prstGeom prst="rect">
            <a:avLst/>
          </a:prstGeom>
          <a:noFill/>
        </p:spPr>
        <p:txBody>
          <a:bodyPr wrap="square" rtlCol="0">
            <a:spAutoFit/>
          </a:bodyPr>
          <a:lstStyle/>
          <a:p>
            <a:pPr algn="l">
              <a:buClrTx/>
              <a:buSzTx/>
              <a:buFontTx/>
            </a:pPr>
            <a:r>
              <a:rPr lang="zh-CN" altLang="en-US" sz="2800">
                <a:solidFill>
                  <a:srgbClr val="FF0000"/>
                </a:solidFill>
                <a:latin typeface="Calibri" panose="020F0502020204030204" charset="0"/>
                <a:cs typeface="Calibri" panose="020F0502020204030204" charset="0"/>
              </a:rPr>
              <a:t>How to extract the in-air signals</a:t>
            </a:r>
          </a:p>
        </p:txBody>
      </p:sp>
      <p:sp>
        <p:nvSpPr>
          <p:cNvPr id="3" name="文本框 2"/>
          <p:cNvSpPr txBox="1"/>
          <p:nvPr/>
        </p:nvSpPr>
        <p:spPr>
          <a:xfrm>
            <a:off x="1720850" y="3647440"/>
            <a:ext cx="8827770" cy="521970"/>
          </a:xfrm>
          <a:prstGeom prst="rect">
            <a:avLst/>
          </a:prstGeom>
          <a:noFill/>
        </p:spPr>
        <p:txBody>
          <a:bodyPr wrap="square" rtlCol="0" anchor="t">
            <a:spAutoFit/>
          </a:bodyPr>
          <a:lstStyle/>
          <a:p>
            <a:r>
              <a:rPr lang="zh-CN" altLang="en-US" sz="2800">
                <a:solidFill>
                  <a:srgbClr val="FF0000"/>
                </a:solidFill>
                <a:latin typeface="Calibri" panose="020F0502020204030204" charset="0"/>
                <a:cs typeface="Calibri" panose="020F0502020204030204" charset="0"/>
                <a:sym typeface="+mn-ea"/>
              </a:rPr>
              <a:t>How to address the nature limitation</a:t>
            </a:r>
            <a:r>
              <a:rPr lang="en-US" altLang="zh-CN" sz="2800">
                <a:solidFill>
                  <a:srgbClr val="FF0000"/>
                </a:solidFill>
                <a:latin typeface="Calibri" panose="020F0502020204030204" charset="0"/>
                <a:cs typeface="Calibri" panose="020F0502020204030204" charset="0"/>
                <a:sym typeface="+mn-ea"/>
              </a:rPr>
              <a:t>s</a:t>
            </a:r>
            <a:r>
              <a:rPr lang="zh-CN" altLang="en-US" sz="2800">
                <a:solidFill>
                  <a:srgbClr val="FF0000"/>
                </a:solidFill>
                <a:latin typeface="Calibri" panose="020F0502020204030204" charset="0"/>
                <a:cs typeface="Calibri" panose="020F0502020204030204" charset="0"/>
                <a:sym typeface="+mn-ea"/>
              </a:rPr>
              <a:t> of low-cost devices</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3"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3"/>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9110" y="311785"/>
            <a:ext cx="623506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low SPI speed - </a:t>
            </a:r>
            <a:r>
              <a:rPr lang="en-US" altLang="zh-CN" sz="3600" dirty="0">
                <a:solidFill>
                  <a:srgbClr val="FF0000"/>
                </a:solidFill>
                <a:latin typeface="Calibri" panose="020F0502020204030204" charset="0"/>
                <a:cs typeface="Calibri" panose="020F0502020204030204" charset="0"/>
              </a:rPr>
              <a:t>Radar mode</a:t>
            </a:r>
          </a:p>
        </p:txBody>
      </p:sp>
      <p:grpSp>
        <p:nvGrpSpPr>
          <p:cNvPr id="81" name="组合 80"/>
          <p:cNvGrpSpPr/>
          <p:nvPr/>
        </p:nvGrpSpPr>
        <p:grpSpPr>
          <a:xfrm>
            <a:off x="1428115" y="1087120"/>
            <a:ext cx="9003665" cy="564515"/>
            <a:chOff x="2172" y="2153"/>
            <a:chExt cx="14179" cy="889"/>
          </a:xfrm>
        </p:grpSpPr>
        <p:cxnSp>
          <p:nvCxnSpPr>
            <p:cNvPr id="44" name="直接箭头连接符 43"/>
            <p:cNvCxnSpPr/>
            <p:nvPr/>
          </p:nvCxnSpPr>
          <p:spPr>
            <a:xfrm>
              <a:off x="2541" y="3029"/>
              <a:ext cx="1381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172" y="2176"/>
              <a:ext cx="12218" cy="839"/>
            </a:xfrm>
            <a:prstGeom prst="rect">
              <a:avLst/>
            </a:prstGeom>
            <a:noFill/>
            <a:ln w="25400">
              <a:noFill/>
            </a:ln>
            <a:effectLst/>
            <a:extLst>
              <a:ext uri="{909E8E84-426E-40DD-AFC4-6F175D3DCCD1}">
                <a14:hiddenFill xmlns:a14="http://schemas.microsoft.com/office/drawing/2010/main">
                  <a:solidFill>
                    <a:schemeClr val="accent2">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1" name="直接连接符 50"/>
            <p:cNvCxnSpPr/>
            <p:nvPr/>
          </p:nvCxnSpPr>
          <p:spPr>
            <a:xfrm>
              <a:off x="3181" y="2167"/>
              <a:ext cx="0" cy="8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187" y="2153"/>
              <a:ext cx="0" cy="8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193" y="2167"/>
              <a:ext cx="0" cy="8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2175" y="2180"/>
              <a:ext cx="0" cy="8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5089" y="2180"/>
              <a:ext cx="0" cy="86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10760710" y="1652270"/>
            <a:ext cx="1137285" cy="368300"/>
          </a:xfrm>
          <a:prstGeom prst="rect">
            <a:avLst/>
          </a:prstGeom>
          <a:noFill/>
        </p:spPr>
        <p:txBody>
          <a:bodyPr wrap="square" rtlCol="0">
            <a:spAutoFit/>
          </a:bodyPr>
          <a:lstStyle/>
          <a:p>
            <a:r>
              <a:rPr lang="en-US" altLang="zh-CN" dirty="0">
                <a:latin typeface="Calibri" panose="020F0502020204030204" charset="0"/>
                <a:cs typeface="Calibri" panose="020F0502020204030204" charset="0"/>
              </a:rPr>
              <a:t>Time</a:t>
            </a:r>
          </a:p>
        </p:txBody>
      </p:sp>
      <p:grpSp>
        <p:nvGrpSpPr>
          <p:cNvPr id="89" name="组合 88"/>
          <p:cNvGrpSpPr/>
          <p:nvPr/>
        </p:nvGrpSpPr>
        <p:grpSpPr>
          <a:xfrm>
            <a:off x="6223000" y="2654300"/>
            <a:ext cx="4146550" cy="532130"/>
            <a:chOff x="9800" y="4180"/>
            <a:chExt cx="6530" cy="838"/>
          </a:xfrm>
        </p:grpSpPr>
        <p:sp>
          <p:nvSpPr>
            <p:cNvPr id="48" name="矩形 47"/>
            <p:cNvSpPr/>
            <p:nvPr/>
          </p:nvSpPr>
          <p:spPr>
            <a:xfrm>
              <a:off x="9800" y="4180"/>
              <a:ext cx="332" cy="839"/>
            </a:xfrm>
            <a:prstGeom prst="rect">
              <a:avLst/>
            </a:prstGeom>
            <a:solidFill>
              <a:schemeClr val="accent6">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矩形 48"/>
            <p:cNvSpPr/>
            <p:nvPr/>
          </p:nvSpPr>
          <p:spPr>
            <a:xfrm>
              <a:off x="10132" y="4180"/>
              <a:ext cx="6199" cy="839"/>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22" name="组合 121"/>
          <p:cNvGrpSpPr/>
          <p:nvPr/>
        </p:nvGrpSpPr>
        <p:grpSpPr>
          <a:xfrm>
            <a:off x="3128645" y="4269105"/>
            <a:ext cx="7241540" cy="532130"/>
            <a:chOff x="4927" y="6723"/>
            <a:chExt cx="11404" cy="838"/>
          </a:xfrm>
        </p:grpSpPr>
        <p:sp>
          <p:nvSpPr>
            <p:cNvPr id="23" name="矩形 22"/>
            <p:cNvSpPr/>
            <p:nvPr/>
          </p:nvSpPr>
          <p:spPr>
            <a:xfrm>
              <a:off x="658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4927" y="6723"/>
              <a:ext cx="332" cy="839"/>
            </a:xfrm>
            <a:prstGeom prst="rect">
              <a:avLst/>
            </a:prstGeom>
            <a:solidFill>
              <a:schemeClr val="accent6">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824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p:cNvSpPr/>
            <p:nvPr/>
          </p:nvSpPr>
          <p:spPr>
            <a:xfrm>
              <a:off x="990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矩形 26"/>
            <p:cNvSpPr/>
            <p:nvPr/>
          </p:nvSpPr>
          <p:spPr>
            <a:xfrm>
              <a:off x="1156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矩形 27"/>
            <p:cNvSpPr/>
            <p:nvPr/>
          </p:nvSpPr>
          <p:spPr>
            <a:xfrm>
              <a:off x="1322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矩形 28"/>
            <p:cNvSpPr/>
            <p:nvPr/>
          </p:nvSpPr>
          <p:spPr>
            <a:xfrm>
              <a:off x="14887" y="6723"/>
              <a:ext cx="332" cy="839"/>
            </a:xfrm>
            <a:prstGeom prst="rect">
              <a:avLst/>
            </a:prstGeom>
            <a:solidFill>
              <a:srgbClr val="54823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矩形 30"/>
            <p:cNvSpPr/>
            <p:nvPr/>
          </p:nvSpPr>
          <p:spPr>
            <a:xfrm>
              <a:off x="5259" y="6732"/>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矩形 31"/>
            <p:cNvSpPr/>
            <p:nvPr/>
          </p:nvSpPr>
          <p:spPr>
            <a:xfrm>
              <a:off x="6914" y="6732"/>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 name="矩形 32"/>
            <p:cNvSpPr/>
            <p:nvPr/>
          </p:nvSpPr>
          <p:spPr>
            <a:xfrm>
              <a:off x="8569" y="6736"/>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矩形 33"/>
            <p:cNvSpPr/>
            <p:nvPr/>
          </p:nvSpPr>
          <p:spPr>
            <a:xfrm>
              <a:off x="10239" y="6732"/>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矩形 34"/>
            <p:cNvSpPr/>
            <p:nvPr/>
          </p:nvSpPr>
          <p:spPr>
            <a:xfrm>
              <a:off x="11899" y="6733"/>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矩形 35"/>
            <p:cNvSpPr/>
            <p:nvPr/>
          </p:nvSpPr>
          <p:spPr>
            <a:xfrm>
              <a:off x="13559" y="6732"/>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6" name="矩形 55"/>
            <p:cNvSpPr/>
            <p:nvPr/>
          </p:nvSpPr>
          <p:spPr>
            <a:xfrm>
              <a:off x="15229" y="6736"/>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cxnSp>
        <p:nvCxnSpPr>
          <p:cNvPr id="57" name="直接箭头连接符 56"/>
          <p:cNvCxnSpPr/>
          <p:nvPr/>
        </p:nvCxnSpPr>
        <p:spPr>
          <a:xfrm>
            <a:off x="1613535" y="3185795"/>
            <a:ext cx="87693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1590675" y="4818380"/>
            <a:ext cx="87693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2045335" y="1642745"/>
            <a:ext cx="1932305" cy="561340"/>
            <a:chOff x="3144" y="3028"/>
            <a:chExt cx="3043" cy="884"/>
          </a:xfrm>
        </p:grpSpPr>
        <p:cxnSp>
          <p:nvCxnSpPr>
            <p:cNvPr id="66" name="直接连接符 65"/>
            <p:cNvCxnSpPr/>
            <p:nvPr/>
          </p:nvCxnSpPr>
          <p:spPr>
            <a:xfrm>
              <a:off x="3144" y="3043"/>
              <a:ext cx="3" cy="3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170" y="3028"/>
              <a:ext cx="0" cy="3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167" y="3218"/>
              <a:ext cx="302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4056" y="3340"/>
              <a:ext cx="1204" cy="572"/>
            </a:xfrm>
            <a:prstGeom prst="rect">
              <a:avLst/>
            </a:prstGeom>
            <a:noFill/>
          </p:spPr>
          <p:txBody>
            <a:bodyPr wrap="square" rtlCol="0">
              <a:noAutofit/>
            </a:bodyPr>
            <a:lstStyle/>
            <a:p>
              <a:pPr algn="l">
                <a:buClrTx/>
                <a:buSzTx/>
                <a:buFontTx/>
              </a:pPr>
              <a:r>
                <a:rPr lang="en-US" altLang="zh-CN" dirty="0">
                  <a:latin typeface="Calibri" panose="020F0502020204030204" charset="0"/>
                  <a:cs typeface="Calibri" panose="020F0502020204030204" charset="0"/>
                </a:rPr>
                <a:t>1ms</a:t>
              </a:r>
            </a:p>
            <a:p>
              <a:pPr algn="ctr"/>
              <a:endParaRPr lang="en-US" altLang="zh-CN" dirty="0">
                <a:latin typeface="Calibri" panose="020F0502020204030204" charset="0"/>
                <a:cs typeface="Calibri" panose="020F0502020204030204" charset="0"/>
              </a:endParaRPr>
            </a:p>
          </p:txBody>
        </p:sp>
      </p:grpSp>
      <p:grpSp>
        <p:nvGrpSpPr>
          <p:cNvPr id="127" name="组合 126"/>
          <p:cNvGrpSpPr/>
          <p:nvPr/>
        </p:nvGrpSpPr>
        <p:grpSpPr>
          <a:xfrm>
            <a:off x="2308225" y="2653030"/>
            <a:ext cx="4126230" cy="1137285"/>
            <a:chOff x="3635" y="4178"/>
            <a:chExt cx="6498" cy="1791"/>
          </a:xfrm>
        </p:grpSpPr>
        <p:sp>
          <p:nvSpPr>
            <p:cNvPr id="47" name="矩形 46"/>
            <p:cNvSpPr/>
            <p:nvPr/>
          </p:nvSpPr>
          <p:spPr>
            <a:xfrm>
              <a:off x="3635" y="4178"/>
              <a:ext cx="6199" cy="839"/>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2" name="直接连接符 71"/>
            <p:cNvCxnSpPr>
              <a:cxnSpLocks/>
            </p:cNvCxnSpPr>
            <p:nvPr/>
          </p:nvCxnSpPr>
          <p:spPr>
            <a:xfrm>
              <a:off x="9805" y="5020"/>
              <a:ext cx="0" cy="3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3635" y="5225"/>
              <a:ext cx="6134"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4091" y="5397"/>
              <a:ext cx="6042" cy="572"/>
            </a:xfrm>
            <a:prstGeom prst="rect">
              <a:avLst/>
            </a:prstGeom>
            <a:noFill/>
          </p:spPr>
          <p:txBody>
            <a:bodyPr wrap="square" rtlCol="0">
              <a:noAutofit/>
            </a:bodyPr>
            <a:lstStyle/>
            <a:p>
              <a:pPr algn="l">
                <a:buClrTx/>
                <a:buSzTx/>
                <a:buFontTx/>
              </a:pPr>
              <a:r>
                <a:rPr lang="en-US" altLang="zh-CN" dirty="0">
                  <a:latin typeface="Calibri" panose="020F0502020204030204" charset="0"/>
                  <a:cs typeface="Calibri" panose="020F0502020204030204" charset="0"/>
                  <a:sym typeface="+mn-ea"/>
                </a:rPr>
                <a:t>Reading 1016 CIR points (2ms)</a:t>
              </a:r>
              <a:endParaRPr lang="en-US" altLang="zh-CN" dirty="0">
                <a:latin typeface="Calibri" panose="020F0502020204030204" charset="0"/>
                <a:cs typeface="Calibri" panose="020F0502020204030204" charset="0"/>
              </a:endParaRPr>
            </a:p>
            <a:p>
              <a:pPr algn="ctr"/>
              <a:endParaRPr lang="en-US" altLang="zh-CN" dirty="0"/>
            </a:p>
            <a:p>
              <a:pPr algn="ctr"/>
              <a:endParaRPr lang="en-US" altLang="zh-CN" dirty="0"/>
            </a:p>
          </p:txBody>
        </p:sp>
      </p:grpSp>
      <p:grpSp>
        <p:nvGrpSpPr>
          <p:cNvPr id="126" name="组合 125"/>
          <p:cNvGrpSpPr/>
          <p:nvPr/>
        </p:nvGrpSpPr>
        <p:grpSpPr>
          <a:xfrm>
            <a:off x="1091565" y="2653030"/>
            <a:ext cx="1532890" cy="1137285"/>
            <a:chOff x="1719" y="4178"/>
            <a:chExt cx="2414" cy="1791"/>
          </a:xfrm>
        </p:grpSpPr>
        <p:sp>
          <p:nvSpPr>
            <p:cNvPr id="21" name="矩形 20"/>
            <p:cNvSpPr/>
            <p:nvPr/>
          </p:nvSpPr>
          <p:spPr>
            <a:xfrm>
              <a:off x="3303" y="4178"/>
              <a:ext cx="332" cy="839"/>
            </a:xfrm>
            <a:prstGeom prst="rect">
              <a:avLst/>
            </a:prstGeom>
            <a:solidFill>
              <a:schemeClr val="accent6">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0" name="直接连接符 69"/>
            <p:cNvCxnSpPr>
              <a:cxnSpLocks/>
            </p:cNvCxnSpPr>
            <p:nvPr/>
          </p:nvCxnSpPr>
          <p:spPr>
            <a:xfrm>
              <a:off x="3635" y="5038"/>
              <a:ext cx="0" cy="4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p:cNvCxnSpPr>
              <a:cxnSpLocks/>
            </p:cNvCxnSpPr>
            <p:nvPr/>
          </p:nvCxnSpPr>
          <p:spPr>
            <a:xfrm>
              <a:off x="3308" y="5015"/>
              <a:ext cx="1" cy="4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308" y="5225"/>
              <a:ext cx="323"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2690" y="5225"/>
              <a:ext cx="72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1719" y="5397"/>
              <a:ext cx="2414" cy="572"/>
            </a:xfrm>
            <a:prstGeom prst="rect">
              <a:avLst/>
            </a:prstGeom>
            <a:noFill/>
          </p:spPr>
          <p:txBody>
            <a:bodyPr wrap="square" rtlCol="0">
              <a:noAutofit/>
            </a:bodyPr>
            <a:lstStyle/>
            <a:p>
              <a:pPr algn="ctr"/>
              <a:r>
                <a:rPr lang="en-US" altLang="zh-CN" dirty="0">
                  <a:latin typeface="Calibri" panose="020F0502020204030204" charset="0"/>
                  <a:cs typeface="Calibri" panose="020F0502020204030204" charset="0"/>
                </a:rPr>
                <a:t>Sensing (64us)</a:t>
              </a:r>
            </a:p>
            <a:p>
              <a:pPr algn="ctr"/>
              <a:endParaRPr lang="en-US" altLang="zh-CN" dirty="0">
                <a:latin typeface="Calibri" panose="020F0502020204030204" charset="0"/>
                <a:cs typeface="Calibri" panose="020F0502020204030204" charset="0"/>
              </a:endParaRPr>
            </a:p>
          </p:txBody>
        </p:sp>
      </p:grpSp>
      <p:grpSp>
        <p:nvGrpSpPr>
          <p:cNvPr id="95" name="组合 94"/>
          <p:cNvGrpSpPr/>
          <p:nvPr/>
        </p:nvGrpSpPr>
        <p:grpSpPr>
          <a:xfrm>
            <a:off x="2100580" y="1087120"/>
            <a:ext cx="207645" cy="2118995"/>
            <a:chOff x="3308" y="2153"/>
            <a:chExt cx="327" cy="2896"/>
          </a:xfrm>
        </p:grpSpPr>
        <p:cxnSp>
          <p:nvCxnSpPr>
            <p:cNvPr id="91" name="直接连接符 90"/>
            <p:cNvCxnSpPr/>
            <p:nvPr/>
          </p:nvCxnSpPr>
          <p:spPr>
            <a:xfrm>
              <a:off x="3308" y="2153"/>
              <a:ext cx="0" cy="28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635" y="2165"/>
              <a:ext cx="0" cy="288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6226175" y="1096010"/>
            <a:ext cx="207645" cy="2110105"/>
            <a:chOff x="3308" y="2153"/>
            <a:chExt cx="327" cy="2896"/>
          </a:xfrm>
        </p:grpSpPr>
        <p:cxnSp>
          <p:nvCxnSpPr>
            <p:cNvPr id="98" name="直接连接符 97"/>
            <p:cNvCxnSpPr/>
            <p:nvPr/>
          </p:nvCxnSpPr>
          <p:spPr>
            <a:xfrm>
              <a:off x="3308" y="2153"/>
              <a:ext cx="0" cy="28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635" y="2165"/>
              <a:ext cx="0" cy="288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a:off x="10437495" y="2742565"/>
            <a:ext cx="1570990" cy="368300"/>
            <a:chOff x="16437" y="4319"/>
            <a:chExt cx="2474" cy="580"/>
          </a:xfrm>
        </p:grpSpPr>
        <p:cxnSp>
          <p:nvCxnSpPr>
            <p:cNvPr id="100" name="直接箭头连接符 99"/>
            <p:cNvCxnSpPr/>
            <p:nvPr/>
          </p:nvCxnSpPr>
          <p:spPr>
            <a:xfrm>
              <a:off x="16437" y="4600"/>
              <a:ext cx="65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7228" y="4319"/>
              <a:ext cx="1683" cy="580"/>
            </a:xfrm>
            <a:prstGeom prst="rect">
              <a:avLst/>
            </a:prstGeom>
            <a:noFill/>
          </p:spPr>
          <p:txBody>
            <a:bodyPr wrap="square" rtlCol="0">
              <a:spAutoFit/>
            </a:bodyPr>
            <a:lstStyle/>
            <a:p>
              <a:r>
                <a:rPr lang="en-US" altLang="zh-CN" dirty="0">
                  <a:solidFill>
                    <a:srgbClr val="FF0000"/>
                  </a:solidFill>
                  <a:latin typeface="Calibri" panose="020F0502020204030204" charset="0"/>
                  <a:cs typeface="Calibri" panose="020F0502020204030204" charset="0"/>
                </a:rPr>
                <a:t>Missing</a:t>
              </a:r>
            </a:p>
          </p:txBody>
        </p:sp>
      </p:grpSp>
      <p:grpSp>
        <p:nvGrpSpPr>
          <p:cNvPr id="103" name="组合 102"/>
          <p:cNvGrpSpPr/>
          <p:nvPr/>
        </p:nvGrpSpPr>
        <p:grpSpPr>
          <a:xfrm>
            <a:off x="10437495" y="4351020"/>
            <a:ext cx="1642745" cy="368300"/>
            <a:chOff x="16437" y="4310"/>
            <a:chExt cx="2587" cy="580"/>
          </a:xfrm>
        </p:grpSpPr>
        <p:cxnSp>
          <p:nvCxnSpPr>
            <p:cNvPr id="104" name="直接箭头连接符 103"/>
            <p:cNvCxnSpPr/>
            <p:nvPr/>
          </p:nvCxnSpPr>
          <p:spPr>
            <a:xfrm>
              <a:off x="16437" y="4600"/>
              <a:ext cx="65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17228" y="4310"/>
              <a:ext cx="1796" cy="580"/>
            </a:xfrm>
            <a:prstGeom prst="rect">
              <a:avLst/>
            </a:prstGeom>
            <a:noFill/>
          </p:spPr>
          <p:txBody>
            <a:bodyPr wrap="square" rtlCol="0">
              <a:spAutoFit/>
            </a:bodyPr>
            <a:lstStyle/>
            <a:p>
              <a:pPr algn="l">
                <a:buClrTx/>
                <a:buSzTx/>
                <a:buFontTx/>
              </a:pPr>
              <a:r>
                <a:rPr lang="en-US" altLang="zh-CN" dirty="0">
                  <a:solidFill>
                    <a:srgbClr val="FF0000"/>
                  </a:solidFill>
                  <a:latin typeface="Calibri" panose="020F0502020204030204" charset="0"/>
                  <a:cs typeface="Calibri" panose="020F0502020204030204" charset="0"/>
                </a:rPr>
                <a:t>Detection</a:t>
              </a:r>
            </a:p>
          </p:txBody>
        </p:sp>
      </p:grpSp>
      <p:grpSp>
        <p:nvGrpSpPr>
          <p:cNvPr id="106" name="组合 105"/>
          <p:cNvGrpSpPr/>
          <p:nvPr/>
        </p:nvGrpSpPr>
        <p:grpSpPr>
          <a:xfrm>
            <a:off x="9453245" y="1104265"/>
            <a:ext cx="210820" cy="3691255"/>
            <a:chOff x="3303" y="2153"/>
            <a:chExt cx="332" cy="2896"/>
          </a:xfrm>
        </p:grpSpPr>
        <p:cxnSp>
          <p:nvCxnSpPr>
            <p:cNvPr id="107" name="直接连接符 106"/>
            <p:cNvCxnSpPr>
              <a:cxnSpLocks/>
            </p:cNvCxnSpPr>
            <p:nvPr/>
          </p:nvCxnSpPr>
          <p:spPr>
            <a:xfrm flipH="1">
              <a:off x="3303" y="2153"/>
              <a:ext cx="5" cy="28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635" y="2165"/>
              <a:ext cx="0" cy="288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a:xfrm>
            <a:off x="2074545" y="4269105"/>
            <a:ext cx="3670300" cy="1258570"/>
            <a:chOff x="3267" y="6723"/>
            <a:chExt cx="5780" cy="1982"/>
          </a:xfrm>
        </p:grpSpPr>
        <p:sp>
          <p:nvSpPr>
            <p:cNvPr id="20" name="矩形 19"/>
            <p:cNvSpPr/>
            <p:nvPr/>
          </p:nvSpPr>
          <p:spPr>
            <a:xfrm>
              <a:off x="3267" y="6723"/>
              <a:ext cx="332" cy="839"/>
            </a:xfrm>
            <a:prstGeom prst="rect">
              <a:avLst/>
            </a:prstGeom>
            <a:solidFill>
              <a:schemeClr val="accent6">
                <a:lumMod val="7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矩形 29"/>
            <p:cNvSpPr/>
            <p:nvPr/>
          </p:nvSpPr>
          <p:spPr>
            <a:xfrm>
              <a:off x="3599" y="6736"/>
              <a:ext cx="1102" cy="820"/>
            </a:xfrm>
            <a:prstGeom prst="rect">
              <a:avLst/>
            </a:prstGeom>
            <a:solidFill>
              <a:schemeClr val="accent6">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6" name="文本框 75"/>
            <p:cNvSpPr txBox="1"/>
            <p:nvPr/>
          </p:nvSpPr>
          <p:spPr>
            <a:xfrm>
              <a:off x="3875" y="8125"/>
              <a:ext cx="5172" cy="580"/>
            </a:xfrm>
            <a:prstGeom prst="rect">
              <a:avLst/>
            </a:prstGeom>
            <a:noFill/>
          </p:spPr>
          <p:txBody>
            <a:bodyPr wrap="square" rtlCol="0">
              <a:spAutoFit/>
            </a:bodyPr>
            <a:lstStyle/>
            <a:p>
              <a:pPr algn="l">
                <a:buClrTx/>
                <a:buSzTx/>
                <a:buFontTx/>
              </a:pPr>
              <a:r>
                <a:rPr lang="en-US" altLang="zh-CN" dirty="0">
                  <a:latin typeface="Calibri" panose="020F0502020204030204" charset="0"/>
                  <a:cs typeface="Calibri" panose="020F0502020204030204" charset="0"/>
                </a:rPr>
                <a:t>Reading 150 CIR points (500us)</a:t>
              </a:r>
            </a:p>
          </p:txBody>
        </p:sp>
        <p:cxnSp>
          <p:nvCxnSpPr>
            <p:cNvPr id="77" name="直接连接符 76"/>
            <p:cNvCxnSpPr>
              <a:cxnSpLocks/>
            </p:cNvCxnSpPr>
            <p:nvPr/>
          </p:nvCxnSpPr>
          <p:spPr>
            <a:xfrm>
              <a:off x="3589" y="7560"/>
              <a:ext cx="0" cy="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直接连接符 77"/>
            <p:cNvCxnSpPr>
              <a:cxnSpLocks/>
            </p:cNvCxnSpPr>
            <p:nvPr/>
          </p:nvCxnSpPr>
          <p:spPr>
            <a:xfrm>
              <a:off x="4701" y="7590"/>
              <a:ext cx="0" cy="2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3589" y="7792"/>
              <a:ext cx="1095"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4202" y="7792"/>
              <a:ext cx="4694"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4658995" y="5441315"/>
            <a:ext cx="3002280" cy="1220470"/>
            <a:chOff x="7494" y="8751"/>
            <a:chExt cx="4728" cy="1922"/>
          </a:xfrm>
        </p:grpSpPr>
        <p:pic>
          <p:nvPicPr>
            <p:cNvPr id="116" name="图片 115"/>
            <p:cNvPicPr>
              <a:picLocks noChangeAspect="1"/>
            </p:cNvPicPr>
            <p:nvPr/>
          </p:nvPicPr>
          <p:blipFill>
            <a:blip r:embed="rId3"/>
            <a:stretch>
              <a:fillRect/>
            </a:stretch>
          </p:blipFill>
          <p:spPr>
            <a:xfrm>
              <a:off x="7494" y="9525"/>
              <a:ext cx="4681" cy="1148"/>
            </a:xfrm>
            <a:prstGeom prst="rect">
              <a:avLst/>
            </a:prstGeom>
          </p:spPr>
        </p:pic>
        <p:cxnSp>
          <p:nvCxnSpPr>
            <p:cNvPr id="118" name="直接箭头连接符 117"/>
            <p:cNvCxnSpPr/>
            <p:nvPr/>
          </p:nvCxnSpPr>
          <p:spPr>
            <a:xfrm flipH="1">
              <a:off x="10064" y="8751"/>
              <a:ext cx="2158" cy="8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19" name="文本框 118"/>
          <p:cNvSpPr txBox="1"/>
          <p:nvPr/>
        </p:nvSpPr>
        <p:spPr>
          <a:xfrm>
            <a:off x="499110" y="2734945"/>
            <a:ext cx="1114425" cy="82994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Normal mode</a:t>
            </a:r>
          </a:p>
        </p:txBody>
      </p:sp>
      <p:sp>
        <p:nvSpPr>
          <p:cNvPr id="120" name="文本框 119"/>
          <p:cNvSpPr txBox="1"/>
          <p:nvPr/>
        </p:nvSpPr>
        <p:spPr>
          <a:xfrm>
            <a:off x="499110" y="4257675"/>
            <a:ext cx="1114425" cy="82994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Radar mode</a:t>
            </a:r>
          </a:p>
        </p:txBody>
      </p:sp>
      <p:sp>
        <p:nvSpPr>
          <p:cNvPr id="124" name="文本框 123"/>
          <p:cNvSpPr txBox="1"/>
          <p:nvPr/>
        </p:nvSpPr>
        <p:spPr>
          <a:xfrm>
            <a:off x="499110" y="1283970"/>
            <a:ext cx="1114425" cy="460375"/>
          </a:xfrm>
          <a:prstGeom prst="rect">
            <a:avLst/>
          </a:prstGeom>
          <a:noFill/>
        </p:spPr>
        <p:txBody>
          <a:bodyPr wrap="square" rtlCol="0">
            <a:spAutoFit/>
          </a:bodyPr>
          <a:lstStyle/>
          <a:p>
            <a:pPr algn="l">
              <a:buClrTx/>
              <a:buSzTx/>
              <a:buFontTx/>
            </a:pPr>
            <a:r>
              <a:rPr lang="en-US" altLang="zh-CN" sz="2400" dirty="0">
                <a:latin typeface="Calibri" panose="020F0502020204030204" charset="0"/>
                <a:cs typeface="Calibri" panose="020F0502020204030204" charset="0"/>
              </a:rPr>
              <a:t>Radar(t)</a:t>
            </a:r>
          </a:p>
        </p:txBody>
      </p:sp>
      <p:grpSp>
        <p:nvGrpSpPr>
          <p:cNvPr id="8" name="组合 7"/>
          <p:cNvGrpSpPr/>
          <p:nvPr/>
        </p:nvGrpSpPr>
        <p:grpSpPr>
          <a:xfrm>
            <a:off x="7012305" y="4819650"/>
            <a:ext cx="2104390" cy="537210"/>
            <a:chOff x="11043" y="7590"/>
            <a:chExt cx="3314" cy="846"/>
          </a:xfrm>
        </p:grpSpPr>
        <p:cxnSp>
          <p:nvCxnSpPr>
            <p:cNvPr id="111" name="直接连接符 110"/>
            <p:cNvCxnSpPr/>
            <p:nvPr/>
          </p:nvCxnSpPr>
          <p:spPr>
            <a:xfrm>
              <a:off x="11341" y="7590"/>
              <a:ext cx="0" cy="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1567" y="7602"/>
              <a:ext cx="0" cy="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11341" y="7856"/>
              <a:ext cx="2916" cy="580"/>
            </a:xfrm>
            <a:prstGeom prst="rect">
              <a:avLst/>
            </a:prstGeom>
            <a:noFill/>
          </p:spPr>
          <p:txBody>
            <a:bodyPr wrap="square" rtlCol="0">
              <a:spAutoFit/>
            </a:bodyPr>
            <a:lstStyle/>
            <a:p>
              <a:pPr algn="l">
                <a:buClrTx/>
                <a:buSzTx/>
                <a:buFontTx/>
              </a:pPr>
              <a:r>
                <a:rPr lang="en-US" altLang="zh-CN" dirty="0">
                  <a:latin typeface="Calibri" panose="020F0502020204030204" charset="0"/>
                  <a:cs typeface="Calibri" panose="020F0502020204030204" charset="0"/>
                </a:rPr>
                <a:t>Time interval: δ</a:t>
              </a:r>
            </a:p>
          </p:txBody>
        </p:sp>
        <p:cxnSp>
          <p:nvCxnSpPr>
            <p:cNvPr id="3" name="直接箭头连接符 2"/>
            <p:cNvCxnSpPr/>
            <p:nvPr/>
          </p:nvCxnSpPr>
          <p:spPr>
            <a:xfrm>
              <a:off x="11043" y="7769"/>
              <a:ext cx="273"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a:off x="11581" y="7767"/>
              <a:ext cx="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500"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up)">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6"/>
                                        </p:tgtEl>
                                        <p:attrNameLst>
                                          <p:attrName>style.visibility</p:attrName>
                                        </p:attrNameLst>
                                      </p:cBhvr>
                                      <p:to>
                                        <p:strVal val="visible"/>
                                      </p:to>
                                    </p:set>
                                    <p:animEffect transition="in" filter="wipe(left)">
                                      <p:cBhvr>
                                        <p:cTn id="20" dur="500"/>
                                        <p:tgtEl>
                                          <p:spTgt spid="126"/>
                                        </p:tgtEl>
                                      </p:cBhvr>
                                    </p:animEffect>
                                  </p:childTnLst>
                                </p:cTn>
                              </p:par>
                              <p:par>
                                <p:cTn id="21" presetID="22" presetClass="entr" presetSubtype="8"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wipe(left)">
                                      <p:cBhvr>
                                        <p:cTn id="27" dur="500"/>
                                        <p:tgtEl>
                                          <p:spTgt spid="12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82"/>
                                        </p:tgtEl>
                                      </p:cBhvr>
                                    </p:animEffect>
                                    <p:set>
                                      <p:cBhvr>
                                        <p:cTn id="36" dur="1" fill="hold">
                                          <p:stCondLst>
                                            <p:cond delay="499"/>
                                          </p:stCondLst>
                                        </p:cTn>
                                        <p:tgtEl>
                                          <p:spTgt spid="82"/>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down)">
                                      <p:cBhvr>
                                        <p:cTn id="39" dur="500"/>
                                        <p:tgtEl>
                                          <p:spTgt spid="95"/>
                                        </p:tgtEl>
                                      </p:cBhvr>
                                    </p:animEffect>
                                  </p:childTnLst>
                                </p:cTn>
                              </p:par>
                              <p:par>
                                <p:cTn id="40" presetID="22" presetClass="entr" presetSubtype="4" fill="hold"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wipe(down)">
                                      <p:cBhvr>
                                        <p:cTn id="42" dur="500"/>
                                        <p:tgtEl>
                                          <p:spTgt spid="9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wipe(left)">
                                      <p:cBhvr>
                                        <p:cTn id="46" dur="500"/>
                                        <p:tgtEl>
                                          <p:spTgt spid="10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000" fill="hold">
                                          <p:stCondLst>
                                            <p:cond delay="0"/>
                                          </p:stCondLst>
                                        </p:cTn>
                                        <p:tgtEl>
                                          <p:spTgt spid="121"/>
                                        </p:tgtEl>
                                        <p:attrNameLst>
                                          <p:attrName>style.visibility</p:attrName>
                                        </p:attrNameLst>
                                      </p:cBhvr>
                                      <p:to>
                                        <p:strVal val="visible"/>
                                      </p:to>
                                    </p:set>
                                    <p:animEffect transition="in" filter="wipe(left)">
                                      <p:cBhvr>
                                        <p:cTn id="51" dur="1000"/>
                                        <p:tgtEl>
                                          <p:spTgt spid="121"/>
                                        </p:tgtEl>
                                      </p:cBhvr>
                                    </p:animEffect>
                                  </p:childTnLst>
                                </p:cTn>
                              </p:par>
                              <p:par>
                                <p:cTn id="52" presetID="22" presetClass="entr" presetSubtype="8"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left)">
                                      <p:cBhvr>
                                        <p:cTn id="54" dur="500"/>
                                        <p:tgtEl>
                                          <p:spTgt spid="58"/>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wipe(left)">
                                      <p:cBhvr>
                                        <p:cTn id="58" dur="500"/>
                                        <p:tgtEl>
                                          <p:spTgt spid="122"/>
                                        </p:tgtEl>
                                      </p:cBhvr>
                                    </p:animEffect>
                                  </p:childTnLst>
                                </p:cTn>
                              </p:par>
                            </p:childTnLst>
                          </p:cTn>
                        </p:par>
                        <p:par>
                          <p:cTn id="59" fill="hold">
                            <p:stCondLst>
                              <p:cond delay="1500"/>
                            </p:stCondLst>
                            <p:childTnLst>
                              <p:par>
                                <p:cTn id="60" presetID="22" presetClass="entr" presetSubtype="1"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up)">
                                      <p:cBhvr>
                                        <p:cTn id="62" dur="500"/>
                                        <p:tgtEl>
                                          <p:spTgt spid="8"/>
                                        </p:tgtEl>
                                      </p:cBhvr>
                                    </p:animEffect>
                                  </p:childTnLst>
                                </p:cTn>
                              </p:par>
                            </p:childTnLst>
                          </p:cTn>
                        </p:par>
                        <p:par>
                          <p:cTn id="63" fill="hold">
                            <p:stCondLst>
                              <p:cond delay="2000"/>
                            </p:stCondLst>
                            <p:childTnLst>
                              <p:par>
                                <p:cTn id="64" presetID="22" presetClass="entr" presetSubtype="1" fill="hold" nodeType="after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wipe(up)">
                                      <p:cBhvr>
                                        <p:cTn id="66" dur="500"/>
                                        <p:tgtEl>
                                          <p:spTgt spid="1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wipe(down)">
                                      <p:cBhvr>
                                        <p:cTn id="71" dur="500"/>
                                        <p:tgtEl>
                                          <p:spTgt spid="106"/>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wipe(left)">
                                      <p:cBhvr>
                                        <p:cTn id="7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8" name="图片 77" descr="CFR4"/>
          <p:cNvPicPr>
            <a:picLocks noChangeAspect="1"/>
          </p:cNvPicPr>
          <p:nvPr/>
        </p:nvPicPr>
        <p:blipFill>
          <a:blip r:embed="rId4"/>
          <a:srcRect l="7102" t="11873" r="5300"/>
          <a:stretch>
            <a:fillRect/>
          </a:stretch>
        </p:blipFill>
        <p:spPr>
          <a:xfrm>
            <a:off x="497205" y="1240790"/>
            <a:ext cx="2454275" cy="1852930"/>
          </a:xfrm>
          <a:prstGeom prst="rect">
            <a:avLst/>
          </a:prstGeom>
        </p:spPr>
      </p:pic>
      <p:pic>
        <p:nvPicPr>
          <p:cNvPr id="77" name="图片 76" descr="CFR3"/>
          <p:cNvPicPr>
            <a:picLocks noChangeAspect="1"/>
          </p:cNvPicPr>
          <p:nvPr/>
        </p:nvPicPr>
        <p:blipFill>
          <a:blip r:embed="rId5"/>
          <a:srcRect l="7527" t="11449" r="3710"/>
          <a:stretch>
            <a:fillRect/>
          </a:stretch>
        </p:blipFill>
        <p:spPr>
          <a:xfrm>
            <a:off x="996315" y="1506220"/>
            <a:ext cx="2449830" cy="1833880"/>
          </a:xfrm>
          <a:prstGeom prst="rect">
            <a:avLst/>
          </a:prstGeom>
        </p:spPr>
      </p:pic>
      <p:sp>
        <p:nvSpPr>
          <p:cNvPr id="4" name="文本框 3"/>
          <p:cNvSpPr txBox="1"/>
          <p:nvPr/>
        </p:nvSpPr>
        <p:spPr>
          <a:xfrm>
            <a:off x="76200" y="3295650"/>
            <a:ext cx="4000500" cy="340360"/>
          </a:xfrm>
          <a:prstGeom prst="rect">
            <a:avLst/>
          </a:prstGeom>
          <a:noFill/>
        </p:spPr>
        <p:txBody>
          <a:bodyPr wrap="square" rtlCol="0">
            <a:noAutofit/>
          </a:bodyPr>
          <a:lstStyle/>
          <a:p>
            <a:pPr algn="ctr">
              <a:buClrTx/>
              <a:buSzTx/>
              <a:buFontTx/>
            </a:pPr>
            <a:r>
              <a:rPr lang="en-US" altLang="zh-CN" sz="2400" dirty="0">
                <a:latin typeface="Calibri" panose="020F0502020204030204" charset="0"/>
                <a:cs typeface="Calibri" panose="020F0502020204030204" charset="0"/>
              </a:rPr>
              <a:t>CFRs with low resolution</a:t>
            </a:r>
          </a:p>
        </p:txBody>
      </p:sp>
      <p:grpSp>
        <p:nvGrpSpPr>
          <p:cNvPr id="12" name="组合 11"/>
          <p:cNvGrpSpPr/>
          <p:nvPr/>
        </p:nvGrpSpPr>
        <p:grpSpPr>
          <a:xfrm>
            <a:off x="4236085" y="1466215"/>
            <a:ext cx="3794760" cy="1813560"/>
            <a:chOff x="4648" y="1956"/>
            <a:chExt cx="5976" cy="2856"/>
          </a:xfrm>
        </p:grpSpPr>
        <p:pic>
          <p:nvPicPr>
            <p:cNvPr id="80" name="图片 79" descr="CIR2"/>
            <p:cNvPicPr>
              <a:picLocks noChangeAspect="1"/>
            </p:cNvPicPr>
            <p:nvPr/>
          </p:nvPicPr>
          <p:blipFill>
            <a:blip r:embed="rId6"/>
            <a:srcRect l="13332" t="13171" r="10474" b="11637"/>
            <a:stretch>
              <a:fillRect/>
            </a:stretch>
          </p:blipFill>
          <p:spPr>
            <a:xfrm>
              <a:off x="7517" y="2464"/>
              <a:ext cx="2862" cy="2057"/>
            </a:xfrm>
            <a:prstGeom prst="rect">
              <a:avLst/>
            </a:prstGeom>
          </p:spPr>
        </p:pic>
        <p:pic>
          <p:nvPicPr>
            <p:cNvPr id="83" name="图片 82" descr="CIR1"/>
            <p:cNvPicPr>
              <a:picLocks noChangeAspect="1"/>
            </p:cNvPicPr>
            <p:nvPr/>
          </p:nvPicPr>
          <p:blipFill>
            <a:blip r:embed="rId7"/>
            <a:srcRect l="13083" t="12455" r="15691" b="11509"/>
            <a:stretch>
              <a:fillRect/>
            </a:stretch>
          </p:blipFill>
          <p:spPr>
            <a:xfrm>
              <a:off x="4981" y="2441"/>
              <a:ext cx="2598" cy="2080"/>
            </a:xfrm>
            <a:prstGeom prst="rect">
              <a:avLst/>
            </a:prstGeom>
          </p:spPr>
        </p:pic>
        <p:sp>
          <p:nvSpPr>
            <p:cNvPr id="106" name="矩形 105"/>
            <p:cNvSpPr/>
            <p:nvPr/>
          </p:nvSpPr>
          <p:spPr>
            <a:xfrm>
              <a:off x="4648" y="1956"/>
              <a:ext cx="5976" cy="2857"/>
            </a:xfrm>
            <a:prstGeom prst="rect">
              <a:avLst/>
            </a:prstGeom>
            <a:noFill/>
            <a:ln w="25400">
              <a:solidFill>
                <a:srgbClr val="00B050"/>
              </a:solidFill>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31" name="组合 130"/>
          <p:cNvGrpSpPr/>
          <p:nvPr/>
        </p:nvGrpSpPr>
        <p:grpSpPr>
          <a:xfrm>
            <a:off x="8059420" y="1416050"/>
            <a:ext cx="3535680" cy="2155825"/>
            <a:chOff x="11167" y="2176"/>
            <a:chExt cx="5568" cy="3395"/>
          </a:xfrm>
        </p:grpSpPr>
        <p:pic>
          <p:nvPicPr>
            <p:cNvPr id="94" name="图片 93" descr="CFR_straight_con"/>
            <p:cNvPicPr>
              <a:picLocks noChangeAspect="1"/>
            </p:cNvPicPr>
            <p:nvPr/>
          </p:nvPicPr>
          <p:blipFill>
            <a:blip r:embed="rId8"/>
            <a:srcRect l="7292" t="11386" r="6217"/>
            <a:stretch>
              <a:fillRect/>
            </a:stretch>
          </p:blipFill>
          <p:spPr>
            <a:xfrm>
              <a:off x="12317" y="2176"/>
              <a:ext cx="4418" cy="3395"/>
            </a:xfrm>
            <a:prstGeom prst="rect">
              <a:avLst/>
            </a:prstGeom>
          </p:spPr>
        </p:pic>
        <p:cxnSp>
          <p:nvCxnSpPr>
            <p:cNvPr id="112" name="直接箭头连接符 111"/>
            <p:cNvCxnSpPr>
              <a:stCxn id="106" idx="3"/>
            </p:cNvCxnSpPr>
            <p:nvPr/>
          </p:nvCxnSpPr>
          <p:spPr>
            <a:xfrm>
              <a:off x="11167" y="3684"/>
              <a:ext cx="105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14" name="图片 113" descr="CIR1"/>
          <p:cNvPicPr>
            <a:picLocks noChangeAspect="1"/>
          </p:cNvPicPr>
          <p:nvPr/>
        </p:nvPicPr>
        <p:blipFill>
          <a:blip r:embed="rId7"/>
          <a:srcRect l="13083" t="27406" r="15691" b="27265"/>
          <a:stretch>
            <a:fillRect/>
          </a:stretch>
        </p:blipFill>
        <p:spPr>
          <a:xfrm>
            <a:off x="4440555" y="1608455"/>
            <a:ext cx="1649730" cy="1564005"/>
          </a:xfrm>
          <a:prstGeom prst="rect">
            <a:avLst/>
          </a:prstGeom>
        </p:spPr>
      </p:pic>
      <p:grpSp>
        <p:nvGrpSpPr>
          <p:cNvPr id="132" name="组合 131"/>
          <p:cNvGrpSpPr/>
          <p:nvPr/>
        </p:nvGrpSpPr>
        <p:grpSpPr>
          <a:xfrm>
            <a:off x="8083550" y="4330065"/>
            <a:ext cx="3499485" cy="2146300"/>
            <a:chOff x="12730" y="6819"/>
            <a:chExt cx="5511" cy="3380"/>
          </a:xfrm>
        </p:grpSpPr>
        <p:pic>
          <p:nvPicPr>
            <p:cNvPr id="93" name="图片 92" descr="CFR_algorithm_con"/>
            <p:cNvPicPr>
              <a:picLocks noChangeAspect="1"/>
            </p:cNvPicPr>
            <p:nvPr/>
          </p:nvPicPr>
          <p:blipFill>
            <a:blip r:embed="rId9"/>
            <a:srcRect l="6923" t="11357" r="6207"/>
            <a:stretch>
              <a:fillRect/>
            </a:stretch>
          </p:blipFill>
          <p:spPr>
            <a:xfrm>
              <a:off x="13823" y="6819"/>
              <a:ext cx="4418" cy="3381"/>
            </a:xfrm>
            <a:prstGeom prst="rect">
              <a:avLst/>
            </a:prstGeom>
          </p:spPr>
        </p:pic>
        <p:cxnSp>
          <p:nvCxnSpPr>
            <p:cNvPr id="113" name="直接箭头连接符 112"/>
            <p:cNvCxnSpPr/>
            <p:nvPr/>
          </p:nvCxnSpPr>
          <p:spPr>
            <a:xfrm>
              <a:off x="12730" y="8362"/>
              <a:ext cx="1059"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6038850" y="1746885"/>
            <a:ext cx="106680" cy="945515"/>
            <a:chOff x="9510" y="2751"/>
            <a:chExt cx="168" cy="1489"/>
          </a:xfrm>
        </p:grpSpPr>
        <p:sp>
          <p:nvSpPr>
            <p:cNvPr id="63" name="椭圆 62"/>
            <p:cNvSpPr/>
            <p:nvPr/>
          </p:nvSpPr>
          <p:spPr>
            <a:xfrm>
              <a:off x="9517" y="2751"/>
              <a:ext cx="161" cy="161"/>
            </a:xfrm>
            <a:prstGeom prst="ellipse">
              <a:avLst/>
            </a:prstGeom>
            <a:solidFill>
              <a:srgbClr val="FF00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2" name="椭圆 61"/>
            <p:cNvSpPr/>
            <p:nvPr/>
          </p:nvSpPr>
          <p:spPr>
            <a:xfrm>
              <a:off x="9510" y="4077"/>
              <a:ext cx="163" cy="163"/>
            </a:xfrm>
            <a:prstGeom prst="ellipse">
              <a:avLst/>
            </a:prstGeom>
            <a:solidFill>
              <a:srgbClr val="FF00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21" name="直接连接符 120"/>
            <p:cNvCxnSpPr/>
            <p:nvPr/>
          </p:nvCxnSpPr>
          <p:spPr>
            <a:xfrm>
              <a:off x="9591" y="2929"/>
              <a:ext cx="0" cy="117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885815" y="1859915"/>
            <a:ext cx="477520" cy="1280160"/>
            <a:chOff x="9269" y="2929"/>
            <a:chExt cx="752" cy="2016"/>
          </a:xfrm>
        </p:grpSpPr>
        <p:sp>
          <p:nvSpPr>
            <p:cNvPr id="65" name="椭圆 64"/>
            <p:cNvSpPr/>
            <p:nvPr/>
          </p:nvSpPr>
          <p:spPr>
            <a:xfrm>
              <a:off x="9862" y="2929"/>
              <a:ext cx="159" cy="159"/>
            </a:xfrm>
            <a:prstGeom prst="ellipse">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4" name="直接连接符 83"/>
            <p:cNvCxnSpPr/>
            <p:nvPr/>
          </p:nvCxnSpPr>
          <p:spPr>
            <a:xfrm>
              <a:off x="9941" y="3164"/>
              <a:ext cx="0" cy="177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9269" y="2937"/>
              <a:ext cx="159" cy="159"/>
            </a:xfrm>
            <a:prstGeom prst="ellipse">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4" name="直接连接符 73"/>
            <p:cNvCxnSpPr/>
            <p:nvPr/>
          </p:nvCxnSpPr>
          <p:spPr>
            <a:xfrm>
              <a:off x="9349" y="3116"/>
              <a:ext cx="0" cy="18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9349" y="4945"/>
              <a:ext cx="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280035" y="3838575"/>
            <a:ext cx="3630295" cy="2705735"/>
            <a:chOff x="441" y="6045"/>
            <a:chExt cx="5717" cy="4261"/>
          </a:xfrm>
        </p:grpSpPr>
        <p:pic>
          <p:nvPicPr>
            <p:cNvPr id="103" name="图片 102" descr="CIR2"/>
            <p:cNvPicPr>
              <a:picLocks noChangeAspect="1"/>
            </p:cNvPicPr>
            <p:nvPr/>
          </p:nvPicPr>
          <p:blipFill>
            <a:blip r:embed="rId10"/>
            <a:srcRect l="2566" t="8080" r="8863"/>
            <a:stretch>
              <a:fillRect/>
            </a:stretch>
          </p:blipFill>
          <p:spPr>
            <a:xfrm>
              <a:off x="3122" y="7253"/>
              <a:ext cx="3037" cy="2384"/>
            </a:xfrm>
            <a:prstGeom prst="rect">
              <a:avLst/>
            </a:prstGeom>
          </p:spPr>
        </p:pic>
        <p:pic>
          <p:nvPicPr>
            <p:cNvPr id="104" name="图片 103" descr="CIR1"/>
            <p:cNvPicPr>
              <a:picLocks noChangeAspect="1"/>
            </p:cNvPicPr>
            <p:nvPr/>
          </p:nvPicPr>
          <p:blipFill>
            <a:blip r:embed="rId11"/>
            <a:srcRect l="1895" t="9156" r="9239"/>
            <a:stretch>
              <a:fillRect/>
            </a:stretch>
          </p:blipFill>
          <p:spPr>
            <a:xfrm>
              <a:off x="441" y="7282"/>
              <a:ext cx="3070" cy="2355"/>
            </a:xfrm>
            <a:prstGeom prst="rect">
              <a:avLst/>
            </a:prstGeom>
          </p:spPr>
        </p:pic>
        <p:cxnSp>
          <p:nvCxnSpPr>
            <p:cNvPr id="135" name="直接箭头连接符 134"/>
            <p:cNvCxnSpPr/>
            <p:nvPr/>
          </p:nvCxnSpPr>
          <p:spPr>
            <a:xfrm>
              <a:off x="3270" y="6045"/>
              <a:ext cx="0" cy="10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1569" y="6090"/>
              <a:ext cx="1380"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IFFT</a:t>
              </a:r>
            </a:p>
          </p:txBody>
        </p:sp>
        <p:sp>
          <p:nvSpPr>
            <p:cNvPr id="138" name="文本框 137"/>
            <p:cNvSpPr txBox="1"/>
            <p:nvPr/>
          </p:nvSpPr>
          <p:spPr>
            <a:xfrm>
              <a:off x="660" y="9770"/>
              <a:ext cx="5220" cy="536"/>
            </a:xfrm>
            <a:prstGeom prst="rect">
              <a:avLst/>
            </a:prstGeom>
            <a:noFill/>
          </p:spPr>
          <p:txBody>
            <a:bodyPr wrap="square" rtlCol="0">
              <a:noAutofit/>
            </a:bodyPr>
            <a:lstStyle/>
            <a:p>
              <a:pPr algn="ctr"/>
              <a:r>
                <a:rPr lang="en-US" altLang="zh-CN" sz="2400" dirty="0">
                  <a:latin typeface="Calibri" panose="020F0502020204030204" charset="0"/>
                  <a:cs typeface="Calibri" panose="020F0502020204030204" charset="0"/>
                </a:rPr>
                <a:t>CIRs</a:t>
              </a:r>
            </a:p>
          </p:txBody>
        </p:sp>
      </p:grpSp>
      <p:sp>
        <p:nvSpPr>
          <p:cNvPr id="2" name="文本框 1"/>
          <p:cNvSpPr txBox="1"/>
          <p:nvPr/>
        </p:nvSpPr>
        <p:spPr>
          <a:xfrm>
            <a:off x="499110" y="304165"/>
            <a:ext cx="692404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Low resolution-CIR </a:t>
            </a:r>
            <a:r>
              <a:rPr lang="en-US" altLang="zh-CN" sz="3600" dirty="0">
                <a:solidFill>
                  <a:srgbClr val="FF0000"/>
                </a:solidFill>
                <a:latin typeface="Calibri" panose="020F0502020204030204" charset="0"/>
                <a:cs typeface="Calibri" panose="020F0502020204030204" charset="0"/>
              </a:rPr>
              <a:t>concatenation</a:t>
            </a:r>
          </a:p>
        </p:txBody>
      </p:sp>
      <p:grpSp>
        <p:nvGrpSpPr>
          <p:cNvPr id="13" name="组合 12"/>
          <p:cNvGrpSpPr/>
          <p:nvPr/>
        </p:nvGrpSpPr>
        <p:grpSpPr>
          <a:xfrm>
            <a:off x="2032000" y="3286125"/>
            <a:ext cx="2159000" cy="2651125"/>
            <a:chOff x="3200" y="5175"/>
            <a:chExt cx="3400" cy="4175"/>
          </a:xfrm>
        </p:grpSpPr>
        <p:sp>
          <p:nvSpPr>
            <p:cNvPr id="105" name="矩形 104"/>
            <p:cNvSpPr/>
            <p:nvPr/>
          </p:nvSpPr>
          <p:spPr>
            <a:xfrm>
              <a:off x="3200" y="7374"/>
              <a:ext cx="624" cy="1976"/>
            </a:xfrm>
            <a:prstGeom prst="rect">
              <a:avLst/>
            </a:prstGeom>
            <a:noFill/>
            <a:ln w="25400">
              <a:solidFill>
                <a:srgbClr val="00B050"/>
              </a:solidFill>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39" name="直接箭头连接符 138"/>
            <p:cNvCxnSpPr/>
            <p:nvPr/>
          </p:nvCxnSpPr>
          <p:spPr>
            <a:xfrm flipV="1">
              <a:off x="3840" y="5175"/>
              <a:ext cx="2760" cy="2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984" y="6483"/>
              <a:ext cx="1616"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Zoom</a:t>
              </a:r>
            </a:p>
          </p:txBody>
        </p:sp>
      </p:grpSp>
      <p:grpSp>
        <p:nvGrpSpPr>
          <p:cNvPr id="8" name="组合 7"/>
          <p:cNvGrpSpPr/>
          <p:nvPr/>
        </p:nvGrpSpPr>
        <p:grpSpPr>
          <a:xfrm>
            <a:off x="6108700" y="781685"/>
            <a:ext cx="2587625" cy="1205865"/>
            <a:chOff x="9620" y="1231"/>
            <a:chExt cx="4075" cy="1899"/>
          </a:xfrm>
        </p:grpSpPr>
        <p:cxnSp>
          <p:nvCxnSpPr>
            <p:cNvPr id="5" name="直接箭头连接符 4"/>
            <p:cNvCxnSpPr/>
            <p:nvPr/>
          </p:nvCxnSpPr>
          <p:spPr>
            <a:xfrm flipV="1">
              <a:off x="9620" y="1990"/>
              <a:ext cx="1140" cy="1140"/>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535" y="1231"/>
              <a:ext cx="3160" cy="725"/>
            </a:xfrm>
            <a:prstGeom prst="rect">
              <a:avLst/>
            </a:prstGeom>
            <a:noFill/>
          </p:spPr>
          <p:txBody>
            <a:bodyPr wrap="square" rtlCol="0">
              <a:sp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Discontinuity</a:t>
              </a:r>
            </a:p>
          </p:txBody>
        </p:sp>
      </p:grpSp>
      <p:grpSp>
        <p:nvGrpSpPr>
          <p:cNvPr id="9" name="组合 8"/>
          <p:cNvGrpSpPr/>
          <p:nvPr/>
        </p:nvGrpSpPr>
        <p:grpSpPr>
          <a:xfrm>
            <a:off x="9499600" y="929640"/>
            <a:ext cx="2263140" cy="1276350"/>
            <a:chOff x="7870" y="1133"/>
            <a:chExt cx="3564" cy="2010"/>
          </a:xfrm>
        </p:grpSpPr>
        <p:cxnSp>
          <p:nvCxnSpPr>
            <p:cNvPr id="10" name="直接箭头连接符 9"/>
            <p:cNvCxnSpPr/>
            <p:nvPr/>
          </p:nvCxnSpPr>
          <p:spPr>
            <a:xfrm flipH="1" flipV="1">
              <a:off x="9648" y="1858"/>
              <a:ext cx="9" cy="1285"/>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870" y="1133"/>
              <a:ext cx="3564" cy="725"/>
            </a:xfrm>
            <a:prstGeom prst="rect">
              <a:avLst/>
            </a:prstGeom>
            <a:noFill/>
          </p:spPr>
          <p:txBody>
            <a:bodyPr wrap="square" rtlCol="0">
              <a:sp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Spectral leakage </a:t>
              </a:r>
            </a:p>
          </p:txBody>
        </p:sp>
      </p:grpSp>
      <p:grpSp>
        <p:nvGrpSpPr>
          <p:cNvPr id="16" name="组合 15"/>
          <p:cNvGrpSpPr/>
          <p:nvPr/>
        </p:nvGrpSpPr>
        <p:grpSpPr>
          <a:xfrm>
            <a:off x="4267200" y="3340100"/>
            <a:ext cx="3794760" cy="2970530"/>
            <a:chOff x="6720" y="5260"/>
            <a:chExt cx="5976" cy="4678"/>
          </a:xfrm>
        </p:grpSpPr>
        <p:grpSp>
          <p:nvGrpSpPr>
            <p:cNvPr id="133" name="组合 132"/>
            <p:cNvGrpSpPr/>
            <p:nvPr/>
          </p:nvGrpSpPr>
          <p:grpSpPr>
            <a:xfrm>
              <a:off x="6720" y="5260"/>
              <a:ext cx="5976" cy="4678"/>
              <a:chOff x="6720" y="5260"/>
              <a:chExt cx="5976" cy="4678"/>
            </a:xfrm>
          </p:grpSpPr>
          <p:pic>
            <p:nvPicPr>
              <p:cNvPr id="61" name="图片 60" descr="Figure_10"/>
              <p:cNvPicPr>
                <a:picLocks noChangeAspect="1"/>
              </p:cNvPicPr>
              <p:nvPr/>
            </p:nvPicPr>
            <p:blipFill>
              <a:blip r:embed="rId12"/>
              <a:srcRect l="13236" t="12481" r="22310" b="11714"/>
              <a:stretch>
                <a:fillRect/>
              </a:stretch>
            </p:blipFill>
            <p:spPr>
              <a:xfrm>
                <a:off x="7314" y="7374"/>
                <a:ext cx="2351" cy="2074"/>
              </a:xfrm>
              <a:prstGeom prst="rect">
                <a:avLst/>
              </a:prstGeom>
            </p:spPr>
          </p:pic>
          <p:pic>
            <p:nvPicPr>
              <p:cNvPr id="82" name="图片 81" descr="Figure_11"/>
              <p:cNvPicPr>
                <a:picLocks noChangeAspect="1"/>
              </p:cNvPicPr>
              <p:nvPr/>
            </p:nvPicPr>
            <p:blipFill>
              <a:blip r:embed="rId13"/>
              <a:srcRect l="21734" t="12839" r="10359" b="11893"/>
              <a:stretch>
                <a:fillRect/>
              </a:stretch>
            </p:blipFill>
            <p:spPr>
              <a:xfrm>
                <a:off x="9665" y="7395"/>
                <a:ext cx="2477" cy="2059"/>
              </a:xfrm>
              <a:prstGeom prst="rect">
                <a:avLst/>
              </a:prstGeom>
            </p:spPr>
          </p:pic>
          <p:sp>
            <p:nvSpPr>
              <p:cNvPr id="107" name="矩形 106"/>
              <p:cNvSpPr/>
              <p:nvPr/>
            </p:nvSpPr>
            <p:spPr>
              <a:xfrm>
                <a:off x="6720" y="7081"/>
                <a:ext cx="5976" cy="2857"/>
              </a:xfrm>
              <a:prstGeom prst="rect">
                <a:avLst/>
              </a:prstGeom>
              <a:noFill/>
              <a:ln w="25400">
                <a:solidFill>
                  <a:srgbClr val="00B050"/>
                </a:solidFill>
              </a:ln>
              <a:effectLst/>
              <a:extLst>
                <a:ext uri="{909E8E84-426E-40DD-AFC4-6F175D3DCCD1}">
                  <a14:hiddenFill xmlns:a14="http://schemas.microsoft.com/office/drawing/2010/main">
                    <a:gradFill flip="none" rotWithShape="1">
                      <a:gsLst>
                        <a:gs pos="0">
                          <a:schemeClr val="bg1"/>
                        </a:gs>
                        <a:gs pos="100000">
                          <a:schemeClr val="bg1">
                            <a:lumMod val="75000"/>
                          </a:schemeClr>
                        </a:gs>
                      </a:gsLst>
                      <a:lin ang="13500000" scaled="1"/>
                      <a:tileRect/>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9" name="矩形 118"/>
              <p:cNvSpPr/>
              <p:nvPr/>
            </p:nvSpPr>
            <p:spPr>
              <a:xfrm>
                <a:off x="8737" y="5747"/>
                <a:ext cx="1941" cy="614"/>
              </a:xfrm>
              <a:prstGeom prst="rect">
                <a:avLst/>
              </a:prstGeom>
              <a:noFill/>
              <a:ln w="25400">
                <a:solidFill>
                  <a:schemeClr val="tx1"/>
                </a:solidFill>
              </a:ln>
              <a:effectLst/>
              <a:extLst>
                <a:ext uri="{909E8E84-426E-40DD-AFC4-6F175D3DCCD1}">
                  <a14:hiddenFill xmlns:a14="http://schemas.microsoft.com/office/drawing/2010/main">
                    <a:gradFill flip="none" rotWithShape="1">
                      <a:gsLst>
                        <a:gs pos="50000">
                          <a:srgbClr val="5A80A7"/>
                        </a:gs>
                        <a:gs pos="0">
                          <a:srgbClr val="91AAC4"/>
                        </a:gs>
                        <a:gs pos="100000">
                          <a:srgbClr val="235589"/>
                        </a:gs>
                      </a:gsLst>
                      <a:lin ang="135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p>
            </p:txBody>
          </p:sp>
          <p:sp>
            <p:nvSpPr>
              <p:cNvPr id="125" name="文本框 124"/>
              <p:cNvSpPr txBox="1"/>
              <p:nvPr/>
            </p:nvSpPr>
            <p:spPr>
              <a:xfrm>
                <a:off x="8642" y="5650"/>
                <a:ext cx="2035"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Splicing</a:t>
                </a:r>
              </a:p>
            </p:txBody>
          </p:sp>
          <p:cxnSp>
            <p:nvCxnSpPr>
              <p:cNvPr id="129" name="直接箭头连接符 128"/>
              <p:cNvCxnSpPr/>
              <p:nvPr/>
            </p:nvCxnSpPr>
            <p:spPr>
              <a:xfrm>
                <a:off x="9665" y="6483"/>
                <a:ext cx="0" cy="5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9665" y="5260"/>
                <a:ext cx="0" cy="3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9591" y="7478"/>
              <a:ext cx="159" cy="159"/>
            </a:xfrm>
            <a:prstGeom prst="ellipse">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wipe(up)">
                                      <p:cBhvr>
                                        <p:cTn id="20" dur="500"/>
                                        <p:tgtEl>
                                          <p:spTgt spid="123"/>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left)">
                                      <p:cBhvr>
                                        <p:cTn id="28" dur="500"/>
                                        <p:tgtEl>
                                          <p:spTgt spid="131"/>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123"/>
                                        </p:tgtEl>
                                      </p:cBhvr>
                                    </p:animEffect>
                                    <p:set>
                                      <p:cBhvr>
                                        <p:cTn id="37" dur="1" fill="hold">
                                          <p:stCondLst>
                                            <p:cond delay="499"/>
                                          </p:stCondLst>
                                        </p:cTn>
                                        <p:tgtEl>
                                          <p:spTgt spid="123"/>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22" presetClass="entr" presetSubtype="1"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wipe(down)">
                                      <p:cBhvr>
                                        <p:cTn id="47" dur="500"/>
                                        <p:tgtEl>
                                          <p:spTgt spid="124"/>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wipe(left)">
                                      <p:cBhvr>
                                        <p:cTn id="5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9110" y="304165"/>
            <a:ext cx="623506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Evaluation - Implementation</a:t>
            </a:r>
          </a:p>
        </p:txBody>
      </p:sp>
      <p:pic>
        <p:nvPicPr>
          <p:cNvPr id="2" name="图片 1" descr="Device"/>
          <p:cNvPicPr>
            <a:picLocks noChangeAspect="1"/>
          </p:cNvPicPr>
          <p:nvPr/>
        </p:nvPicPr>
        <p:blipFill>
          <a:blip r:embed="rId3"/>
          <a:stretch>
            <a:fillRect/>
          </a:stretch>
        </p:blipFill>
        <p:spPr>
          <a:xfrm>
            <a:off x="2461260" y="1148715"/>
            <a:ext cx="3494405" cy="2124710"/>
          </a:xfrm>
          <a:prstGeom prst="rect">
            <a:avLst/>
          </a:prstGeom>
        </p:spPr>
      </p:pic>
      <p:pic>
        <p:nvPicPr>
          <p:cNvPr id="6" name="图片 5" descr="Environment"/>
          <p:cNvPicPr>
            <a:picLocks noChangeAspect="1"/>
          </p:cNvPicPr>
          <p:nvPr/>
        </p:nvPicPr>
        <p:blipFill>
          <a:blip r:embed="rId4"/>
          <a:srcRect t="8007"/>
          <a:stretch>
            <a:fillRect/>
          </a:stretch>
        </p:blipFill>
        <p:spPr>
          <a:xfrm>
            <a:off x="6558915" y="1148715"/>
            <a:ext cx="3281045" cy="2124710"/>
          </a:xfrm>
          <a:prstGeom prst="rect">
            <a:avLst/>
          </a:prstGeom>
        </p:spPr>
      </p:pic>
      <p:pic>
        <p:nvPicPr>
          <p:cNvPr id="38" name="图片 37"/>
          <p:cNvPicPr>
            <a:picLocks noChangeAspect="1"/>
          </p:cNvPicPr>
          <p:nvPr/>
        </p:nvPicPr>
        <p:blipFill>
          <a:blip r:embed="rId5"/>
          <a:stretch>
            <a:fillRect/>
          </a:stretch>
        </p:blipFill>
        <p:spPr>
          <a:xfrm>
            <a:off x="2461260" y="3591560"/>
            <a:ext cx="3494405" cy="2617470"/>
          </a:xfrm>
          <a:prstGeom prst="rect">
            <a:avLst/>
          </a:prstGeom>
        </p:spPr>
      </p:pic>
      <p:pic>
        <p:nvPicPr>
          <p:cNvPr id="9" name="图片 8" descr="Room"/>
          <p:cNvPicPr>
            <a:picLocks noChangeAspect="1"/>
          </p:cNvPicPr>
          <p:nvPr/>
        </p:nvPicPr>
        <p:blipFill>
          <a:blip r:embed="rId6"/>
          <a:stretch>
            <a:fillRect/>
          </a:stretch>
        </p:blipFill>
        <p:spPr>
          <a:xfrm>
            <a:off x="6558915" y="3591560"/>
            <a:ext cx="3281680" cy="2617470"/>
          </a:xfrm>
          <a:prstGeom prst="rect">
            <a:avLst/>
          </a:prstGeom>
        </p:spPr>
      </p:pic>
      <p:sp>
        <p:nvSpPr>
          <p:cNvPr id="10" name="文本框 9"/>
          <p:cNvSpPr txBox="1"/>
          <p:nvPr/>
        </p:nvSpPr>
        <p:spPr>
          <a:xfrm>
            <a:off x="705485" y="4670425"/>
            <a:ext cx="139001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Testbed</a:t>
            </a:r>
          </a:p>
        </p:txBody>
      </p:sp>
      <p:sp>
        <p:nvSpPr>
          <p:cNvPr id="11" name="文本框 10"/>
          <p:cNvSpPr txBox="1"/>
          <p:nvPr/>
        </p:nvSpPr>
        <p:spPr>
          <a:xfrm>
            <a:off x="594995" y="1981200"/>
            <a:ext cx="158940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WISE prototype</a:t>
            </a:r>
          </a:p>
        </p:txBody>
      </p:sp>
      <p:sp>
        <p:nvSpPr>
          <p:cNvPr id="12" name="文本框 11"/>
          <p:cNvSpPr txBox="1"/>
          <p:nvPr/>
        </p:nvSpPr>
        <p:spPr>
          <a:xfrm>
            <a:off x="9970770" y="1981200"/>
            <a:ext cx="158940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5G signal testing</a:t>
            </a:r>
          </a:p>
        </p:txBody>
      </p:sp>
      <p:sp>
        <p:nvSpPr>
          <p:cNvPr id="13" name="文本框 12"/>
          <p:cNvSpPr txBox="1"/>
          <p:nvPr/>
        </p:nvSpPr>
        <p:spPr>
          <a:xfrm>
            <a:off x="9970770" y="4485640"/>
            <a:ext cx="179895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Complex environment</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9110" y="304165"/>
            <a:ext cx="960691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Evaluation - Comprehensive Performance</a:t>
            </a:r>
          </a:p>
        </p:txBody>
      </p:sp>
      <p:pic>
        <p:nvPicPr>
          <p:cNvPr id="5" name="图片 4" descr="EXP6_Power"/>
          <p:cNvPicPr>
            <a:picLocks noChangeAspect="1"/>
          </p:cNvPicPr>
          <p:nvPr/>
        </p:nvPicPr>
        <p:blipFill>
          <a:blip r:embed="rId3"/>
          <a:stretch>
            <a:fillRect/>
          </a:stretch>
        </p:blipFill>
        <p:spPr>
          <a:xfrm>
            <a:off x="6382385" y="1270635"/>
            <a:ext cx="4728845" cy="3547110"/>
          </a:xfrm>
          <a:prstGeom prst="rect">
            <a:avLst/>
          </a:prstGeom>
        </p:spPr>
      </p:pic>
      <p:sp>
        <p:nvSpPr>
          <p:cNvPr id="6" name="文本框 5"/>
          <p:cNvSpPr txBox="1"/>
          <p:nvPr/>
        </p:nvSpPr>
        <p:spPr>
          <a:xfrm>
            <a:off x="1061720" y="5267960"/>
            <a:ext cx="524129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Error rate (FNR+FNR) =0.35%</a:t>
            </a:r>
          </a:p>
        </p:txBody>
      </p:sp>
      <p:pic>
        <p:nvPicPr>
          <p:cNvPr id="7" name="图片 6" descr="EXP2_modualtions"/>
          <p:cNvPicPr>
            <a:picLocks noChangeAspect="1"/>
          </p:cNvPicPr>
          <p:nvPr/>
        </p:nvPicPr>
        <p:blipFill>
          <a:blip r:embed="rId4"/>
          <a:stretch>
            <a:fillRect/>
          </a:stretch>
        </p:blipFill>
        <p:spPr>
          <a:xfrm>
            <a:off x="1171575" y="1160780"/>
            <a:ext cx="5021580" cy="3766820"/>
          </a:xfrm>
          <a:prstGeom prst="rect">
            <a:avLst/>
          </a:prstGeom>
        </p:spPr>
      </p:pic>
      <p:sp>
        <p:nvSpPr>
          <p:cNvPr id="8" name="文本框 7"/>
          <p:cNvSpPr txBox="1"/>
          <p:nvPr/>
        </p:nvSpPr>
        <p:spPr>
          <a:xfrm>
            <a:off x="6382385" y="5267960"/>
            <a:ext cx="4772660" cy="460375"/>
          </a:xfrm>
          <a:prstGeom prst="rect">
            <a:avLst/>
          </a:prstGeom>
          <a:noFill/>
        </p:spPr>
        <p:txBody>
          <a:bodyPr wrap="square" rtlCol="0" anchor="t">
            <a:spAutoFit/>
          </a:bodyPr>
          <a:lstStyle/>
          <a:p>
            <a:pPr algn="ctr">
              <a:buClrTx/>
              <a:buSzTx/>
              <a:buFontTx/>
            </a:pPr>
            <a:r>
              <a:rPr lang="en-US" altLang="zh-CN" sz="2400" dirty="0">
                <a:latin typeface="Calibri" panose="020F0502020204030204" charset="0"/>
                <a:cs typeface="Calibri" panose="020F0502020204030204" charset="0"/>
                <a:sym typeface="+mn-ea"/>
              </a:rPr>
              <a:t>Power estimation error&lt;3dB</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9110" y="304165"/>
            <a:ext cx="623506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Evaluation - 5G Signal Detection</a:t>
            </a:r>
          </a:p>
        </p:txBody>
      </p:sp>
      <p:pic>
        <p:nvPicPr>
          <p:cNvPr id="2" name="图片 1" descr="EXP9"/>
          <p:cNvPicPr>
            <a:picLocks noChangeAspect="1"/>
          </p:cNvPicPr>
          <p:nvPr/>
        </p:nvPicPr>
        <p:blipFill>
          <a:blip r:embed="rId3"/>
          <a:stretch>
            <a:fillRect/>
          </a:stretch>
        </p:blipFill>
        <p:spPr>
          <a:xfrm>
            <a:off x="4720590" y="1347470"/>
            <a:ext cx="7461885" cy="3637915"/>
          </a:xfrm>
          <a:prstGeom prst="rect">
            <a:avLst/>
          </a:prstGeom>
        </p:spPr>
      </p:pic>
      <p:pic>
        <p:nvPicPr>
          <p:cNvPr id="8" name="图片 7" descr="EXP9_2"/>
          <p:cNvPicPr>
            <a:picLocks noChangeAspect="1"/>
          </p:cNvPicPr>
          <p:nvPr/>
        </p:nvPicPr>
        <p:blipFill>
          <a:blip r:embed="rId4"/>
          <a:stretch>
            <a:fillRect/>
          </a:stretch>
        </p:blipFill>
        <p:spPr>
          <a:xfrm>
            <a:off x="651510" y="1756410"/>
            <a:ext cx="4222115" cy="3087370"/>
          </a:xfrm>
          <a:prstGeom prst="rect">
            <a:avLst/>
          </a:prstGeom>
        </p:spPr>
      </p:pic>
      <p:sp>
        <p:nvSpPr>
          <p:cNvPr id="9" name="文本框 8"/>
          <p:cNvSpPr txBox="1"/>
          <p:nvPr/>
        </p:nvSpPr>
        <p:spPr>
          <a:xfrm>
            <a:off x="1276985" y="5181600"/>
            <a:ext cx="297116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Spectrum of 5G signal</a:t>
            </a:r>
          </a:p>
        </p:txBody>
      </p:sp>
      <p:sp>
        <p:nvSpPr>
          <p:cNvPr id="10" name="文本框 9"/>
          <p:cNvSpPr txBox="1"/>
          <p:nvPr/>
        </p:nvSpPr>
        <p:spPr>
          <a:xfrm>
            <a:off x="5189855" y="5181600"/>
            <a:ext cx="6522720" cy="46037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Monitoring 5G signal energy during downloading</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9110" y="304165"/>
            <a:ext cx="623506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Evaluation - Robustness</a:t>
            </a:r>
          </a:p>
        </p:txBody>
      </p:sp>
      <p:pic>
        <p:nvPicPr>
          <p:cNvPr id="4" name="图片 3"/>
          <p:cNvPicPr>
            <a:picLocks noChangeAspect="1"/>
          </p:cNvPicPr>
          <p:nvPr/>
        </p:nvPicPr>
        <p:blipFill>
          <a:blip r:embed="rId3"/>
          <a:stretch>
            <a:fillRect/>
          </a:stretch>
        </p:blipFill>
        <p:spPr>
          <a:xfrm>
            <a:off x="857250" y="1774190"/>
            <a:ext cx="5272405" cy="2290445"/>
          </a:xfrm>
          <a:prstGeom prst="rect">
            <a:avLst/>
          </a:prstGeom>
        </p:spPr>
      </p:pic>
      <p:pic>
        <p:nvPicPr>
          <p:cNvPr id="6" name="图片 5" descr="Room_EXP"/>
          <p:cNvPicPr>
            <a:picLocks noChangeAspect="1"/>
          </p:cNvPicPr>
          <p:nvPr/>
        </p:nvPicPr>
        <p:blipFill>
          <a:blip r:embed="rId4"/>
          <a:stretch>
            <a:fillRect/>
          </a:stretch>
        </p:blipFill>
        <p:spPr>
          <a:xfrm>
            <a:off x="6560820" y="1405890"/>
            <a:ext cx="4391660" cy="3293745"/>
          </a:xfrm>
          <a:prstGeom prst="rect">
            <a:avLst/>
          </a:prstGeom>
        </p:spPr>
      </p:pic>
      <p:sp>
        <p:nvSpPr>
          <p:cNvPr id="7" name="文本框 6"/>
          <p:cNvSpPr txBox="1"/>
          <p:nvPr/>
        </p:nvSpPr>
        <p:spPr>
          <a:xfrm>
            <a:off x="1831340" y="4994275"/>
            <a:ext cx="332359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Radar signal detection </a:t>
            </a:r>
          </a:p>
        </p:txBody>
      </p:sp>
      <p:sp>
        <p:nvSpPr>
          <p:cNvPr id="11" name="文本框 10"/>
          <p:cNvSpPr txBox="1"/>
          <p:nvPr/>
        </p:nvSpPr>
        <p:spPr>
          <a:xfrm>
            <a:off x="6295390" y="4994275"/>
            <a:ext cx="492315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Stable estimation in complex environment</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9110" y="304165"/>
            <a:ext cx="6235065"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rPr>
              <a:t>Conclusion</a:t>
            </a:r>
          </a:p>
        </p:txBody>
      </p:sp>
      <p:sp>
        <p:nvSpPr>
          <p:cNvPr id="5" name="文本框 4"/>
          <p:cNvSpPr txBox="1"/>
          <p:nvPr/>
        </p:nvSpPr>
        <p:spPr>
          <a:xfrm>
            <a:off x="1391285" y="2245995"/>
            <a:ext cx="9458960" cy="829945"/>
          </a:xfrm>
          <a:prstGeom prst="rect">
            <a:avLst/>
          </a:prstGeom>
          <a:noFill/>
        </p:spPr>
        <p:txBody>
          <a:bodyPr wrap="square" rtlCol="0" anchor="t">
            <a:spAutoFit/>
          </a:bodyPr>
          <a:lstStyle/>
          <a:p>
            <a:pPr algn="l">
              <a:buClrTx/>
              <a:buSzTx/>
              <a:buFontTx/>
            </a:pPr>
            <a:r>
              <a:rPr lang="en-US" altLang="zh-CN" sz="2400" dirty="0">
                <a:latin typeface="Calibri" panose="020F0502020204030204" charset="0"/>
                <a:cs typeface="Calibri" panose="020F0502020204030204" charset="0"/>
              </a:rPr>
              <a:t>We design WISE, a low-cost spectrum sensor that supports up to 900MHz bandwidth with high accuracy, good sensitivity, and wide dynamic range. </a:t>
            </a:r>
          </a:p>
        </p:txBody>
      </p:sp>
      <p:sp>
        <p:nvSpPr>
          <p:cNvPr id="9" name="文本框 8"/>
          <p:cNvSpPr txBox="1"/>
          <p:nvPr/>
        </p:nvSpPr>
        <p:spPr>
          <a:xfrm>
            <a:off x="1366520" y="4812030"/>
            <a:ext cx="9691370" cy="1198880"/>
          </a:xfrm>
          <a:prstGeom prst="rect">
            <a:avLst/>
          </a:prstGeom>
          <a:noFill/>
        </p:spPr>
        <p:txBody>
          <a:bodyPr wrap="square" rtlCol="0" anchor="t">
            <a:spAutoFit/>
          </a:bodyPr>
          <a:lstStyle/>
          <a:p>
            <a:pPr algn="l">
              <a:buClrTx/>
              <a:buSzTx/>
              <a:buFontTx/>
            </a:pPr>
            <a:r>
              <a:rPr lang="en-US" altLang="zh-CN" sz="2400" dirty="0">
                <a:latin typeface="Calibri" panose="020F0502020204030204" charset="0"/>
                <a:cs typeface="Calibri" panose="020F0502020204030204" charset="0"/>
              </a:rPr>
              <a:t>WISE can achieve good accuracy of </a:t>
            </a:r>
            <a:r>
              <a:rPr lang="en-US" altLang="zh-CN" sz="2400" dirty="0">
                <a:solidFill>
                  <a:srgbClr val="FF0000"/>
                </a:solidFill>
                <a:latin typeface="Calibri" panose="020F0502020204030204" charset="0"/>
                <a:cs typeface="Calibri" panose="020F0502020204030204" charset="0"/>
              </a:rPr>
              <a:t>99.65%</a:t>
            </a:r>
            <a:r>
              <a:rPr lang="en-US" altLang="zh-CN" sz="2400" dirty="0">
                <a:latin typeface="Calibri" panose="020F0502020204030204" charset="0"/>
                <a:cs typeface="Calibri" panose="020F0502020204030204" charset="0"/>
              </a:rPr>
              <a:t> in busy channel detection. </a:t>
            </a:r>
            <a:r>
              <a:rPr lang="en-US" altLang="zh-CN" sz="2400" dirty="0">
                <a:solidFill>
                  <a:schemeClr val="tx1"/>
                </a:solidFill>
                <a:latin typeface="Calibri" panose="020F0502020204030204" charset="0"/>
                <a:cs typeface="Calibri" panose="020F0502020204030204" charset="0"/>
              </a:rPr>
              <a:t>WISE</a:t>
            </a:r>
            <a:r>
              <a:rPr lang="en-US" altLang="zh-CN" sz="2400" dirty="0">
                <a:solidFill>
                  <a:srgbClr val="FF0000"/>
                </a:solidFill>
                <a:latin typeface="Calibri" panose="020F0502020204030204" charset="0"/>
                <a:cs typeface="Calibri" panose="020F0502020204030204" charset="0"/>
              </a:rPr>
              <a:t> </a:t>
            </a:r>
            <a:r>
              <a:rPr lang="en-US" altLang="zh-CN" sz="2400" dirty="0">
                <a:latin typeface="Calibri" panose="020F0502020204030204" charset="0"/>
                <a:cs typeface="Calibri" panose="020F0502020204030204" charset="0"/>
              </a:rPr>
              <a:t>can also estimate 5G signal power with error less than </a:t>
            </a:r>
            <a:r>
              <a:rPr lang="en-US" altLang="zh-CN" sz="2400" dirty="0">
                <a:solidFill>
                  <a:srgbClr val="FF0000"/>
                </a:solidFill>
                <a:latin typeface="Calibri" panose="020F0502020204030204" charset="0"/>
                <a:cs typeface="Calibri" panose="020F0502020204030204" charset="0"/>
              </a:rPr>
              <a:t>3dB</a:t>
            </a:r>
            <a:r>
              <a:rPr lang="en-US" altLang="zh-CN" sz="2400" dirty="0">
                <a:latin typeface="Calibri" panose="020F0502020204030204" charset="0"/>
                <a:cs typeface="Calibri" panose="020F0502020204030204" charset="0"/>
              </a:rPr>
              <a:t> in a </a:t>
            </a:r>
            <a:r>
              <a:rPr lang="en-US" altLang="zh-CN" sz="2400" dirty="0">
                <a:solidFill>
                  <a:srgbClr val="FF0000"/>
                </a:solidFill>
                <a:latin typeface="Calibri" panose="020F0502020204030204" charset="0"/>
                <a:cs typeface="Calibri" panose="020F0502020204030204" charset="0"/>
              </a:rPr>
              <a:t>complex environment</a:t>
            </a:r>
            <a:r>
              <a:rPr lang="en-US" altLang="zh-CN" sz="2400" dirty="0">
                <a:latin typeface="Calibri" panose="020F0502020204030204" charset="0"/>
                <a:cs typeface="Calibri" panose="020F0502020204030204" charset="0"/>
              </a:rPr>
              <a:t>.</a:t>
            </a:r>
          </a:p>
        </p:txBody>
      </p:sp>
      <p:sp>
        <p:nvSpPr>
          <p:cNvPr id="12" name="文本框 11"/>
          <p:cNvSpPr txBox="1"/>
          <p:nvPr/>
        </p:nvSpPr>
        <p:spPr>
          <a:xfrm>
            <a:off x="1390650" y="1147445"/>
            <a:ext cx="9410065" cy="829945"/>
          </a:xfrm>
          <a:prstGeom prst="rect">
            <a:avLst/>
          </a:prstGeom>
          <a:noFill/>
        </p:spPr>
        <p:txBody>
          <a:bodyPr wrap="square" rtlCol="0" anchor="t">
            <a:spAutoFit/>
          </a:bodyPr>
          <a:lstStyle/>
          <a:p>
            <a:pPr algn="l">
              <a:buClrTx/>
              <a:buSzTx/>
              <a:buFontTx/>
            </a:pPr>
            <a:r>
              <a:rPr lang="en-US" altLang="zh-CN" sz="2400" dirty="0">
                <a:latin typeface="Calibri" panose="020F0502020204030204" charset="0"/>
                <a:cs typeface="Calibri" panose="020F0502020204030204" charset="0"/>
              </a:rPr>
              <a:t>We demonstrate the spectrum sensing capability of UWB chips, which provide a new direction to build cheap and wideband spectrum sensors.  </a:t>
            </a:r>
          </a:p>
        </p:txBody>
      </p:sp>
      <p:sp>
        <p:nvSpPr>
          <p:cNvPr id="6" name="文本框 5"/>
          <p:cNvSpPr txBox="1"/>
          <p:nvPr/>
        </p:nvSpPr>
        <p:spPr>
          <a:xfrm>
            <a:off x="1391285" y="3344545"/>
            <a:ext cx="9458960" cy="1198880"/>
          </a:xfrm>
          <a:prstGeom prst="rect">
            <a:avLst/>
          </a:prstGeom>
          <a:noFill/>
        </p:spPr>
        <p:txBody>
          <a:bodyPr wrap="square" rtlCol="0" anchor="t">
            <a:spAutoFit/>
          </a:bodyPr>
          <a:lstStyle/>
          <a:p>
            <a:pPr algn="l">
              <a:buClrTx/>
              <a:buSzTx/>
              <a:buFontTx/>
            </a:pPr>
            <a:r>
              <a:rPr lang="en-US" altLang="zh-CN" sz="2400" dirty="0">
                <a:latin typeface="Calibri" panose="020F0502020204030204" charset="0"/>
                <a:cs typeface="Calibri" panose="020F0502020204030204" charset="0"/>
                <a:sym typeface="+mn-ea"/>
              </a:rPr>
              <a:t>WISE can also detect fleeting radar signals and has good ability to detect 5G signals. WISE can be widely deployed and used for city-level spectrum planning. </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image_2"/>
          <p:cNvPicPr>
            <a:picLocks noChangeAspect="1"/>
          </p:cNvPicPr>
          <p:nvPr/>
        </p:nvPicPr>
        <p:blipFill>
          <a:blip r:embed="rId3"/>
          <a:stretch>
            <a:fillRect/>
          </a:stretch>
        </p:blipFill>
        <p:spPr>
          <a:xfrm>
            <a:off x="2433955" y="2630170"/>
            <a:ext cx="842645" cy="842645"/>
          </a:xfrm>
          <a:prstGeom prst="rect">
            <a:avLst/>
          </a:prstGeom>
        </p:spPr>
      </p:pic>
      <p:pic>
        <p:nvPicPr>
          <p:cNvPr id="11" name="图片 10" descr="image_radar"/>
          <p:cNvPicPr>
            <a:picLocks noChangeAspect="1"/>
          </p:cNvPicPr>
          <p:nvPr/>
        </p:nvPicPr>
        <p:blipFill>
          <a:blip r:embed="rId4"/>
          <a:stretch>
            <a:fillRect/>
          </a:stretch>
        </p:blipFill>
        <p:spPr>
          <a:xfrm>
            <a:off x="1560195" y="3843020"/>
            <a:ext cx="979805" cy="979805"/>
          </a:xfrm>
          <a:prstGeom prst="rect">
            <a:avLst/>
          </a:prstGeom>
        </p:spPr>
      </p:pic>
      <p:pic>
        <p:nvPicPr>
          <p:cNvPr id="14" name="图片 13" descr="image3"/>
          <p:cNvPicPr>
            <a:picLocks noChangeAspect="1"/>
          </p:cNvPicPr>
          <p:nvPr/>
        </p:nvPicPr>
        <p:blipFill>
          <a:blip r:embed="rId5"/>
          <a:stretch>
            <a:fillRect/>
          </a:stretch>
        </p:blipFill>
        <p:spPr>
          <a:xfrm>
            <a:off x="2760345" y="3935730"/>
            <a:ext cx="661035" cy="794385"/>
          </a:xfrm>
          <a:prstGeom prst="rect">
            <a:avLst/>
          </a:prstGeom>
        </p:spPr>
      </p:pic>
      <p:pic>
        <p:nvPicPr>
          <p:cNvPr id="7" name="图片 6" descr="IoT_devices3"/>
          <p:cNvPicPr>
            <a:picLocks noChangeAspect="1"/>
          </p:cNvPicPr>
          <p:nvPr/>
        </p:nvPicPr>
        <p:blipFill>
          <a:blip r:embed="rId6"/>
          <a:stretch>
            <a:fillRect/>
          </a:stretch>
        </p:blipFill>
        <p:spPr>
          <a:xfrm>
            <a:off x="7949565" y="3891915"/>
            <a:ext cx="1046480" cy="1046480"/>
          </a:xfrm>
          <a:prstGeom prst="rect">
            <a:avLst/>
          </a:prstGeom>
        </p:spPr>
      </p:pic>
      <p:pic>
        <p:nvPicPr>
          <p:cNvPr id="22" name="图片 21" descr="image_IoT_devices2"/>
          <p:cNvPicPr>
            <a:picLocks noChangeAspect="1"/>
          </p:cNvPicPr>
          <p:nvPr/>
        </p:nvPicPr>
        <p:blipFill>
          <a:blip r:embed="rId7"/>
          <a:stretch>
            <a:fillRect/>
          </a:stretch>
        </p:blipFill>
        <p:spPr>
          <a:xfrm rot="16200000">
            <a:off x="8660130" y="2677795"/>
            <a:ext cx="1116965" cy="1116965"/>
          </a:xfrm>
          <a:prstGeom prst="rect">
            <a:avLst/>
          </a:prstGeom>
        </p:spPr>
      </p:pic>
      <p:pic>
        <p:nvPicPr>
          <p:cNvPr id="8" name="图片 7" descr="IoT_devices_WIFI"/>
          <p:cNvPicPr>
            <a:picLocks noChangeAspect="1"/>
          </p:cNvPicPr>
          <p:nvPr/>
        </p:nvPicPr>
        <p:blipFill>
          <a:blip r:embed="rId8"/>
          <a:stretch>
            <a:fillRect/>
          </a:stretch>
        </p:blipFill>
        <p:spPr>
          <a:xfrm flipH="1">
            <a:off x="9537065" y="3924935"/>
            <a:ext cx="1092200" cy="1092200"/>
          </a:xfrm>
          <a:prstGeom prst="rect">
            <a:avLst/>
          </a:prstGeom>
        </p:spPr>
      </p:pic>
      <p:sp>
        <p:nvSpPr>
          <p:cNvPr id="4" name="文本框 3"/>
          <p:cNvSpPr txBox="1"/>
          <p:nvPr/>
        </p:nvSpPr>
        <p:spPr>
          <a:xfrm>
            <a:off x="1983740" y="5193030"/>
            <a:ext cx="2705735" cy="460375"/>
          </a:xfrm>
          <a:prstGeom prst="rect">
            <a:avLst/>
          </a:prstGeom>
          <a:noFill/>
        </p:spPr>
        <p:txBody>
          <a:bodyPr wrap="square" rtlCol="0">
            <a:spAutoFit/>
          </a:bodyPr>
          <a:lstStyle/>
          <a:p>
            <a:pPr>
              <a:buClrTx/>
              <a:buSzTx/>
              <a:buFontTx/>
            </a:pPr>
            <a:r>
              <a:rPr lang="zh-CN" altLang="en-US" sz="2400">
                <a:latin typeface="Calibri" panose="020F0502020204030204" charset="0"/>
                <a:cs typeface="Calibri" panose="020F0502020204030204" charset="0"/>
              </a:rPr>
              <a:t>Primary users</a:t>
            </a:r>
          </a:p>
        </p:txBody>
      </p:sp>
      <p:sp>
        <p:nvSpPr>
          <p:cNvPr id="16" name="文本框 15"/>
          <p:cNvSpPr txBox="1"/>
          <p:nvPr/>
        </p:nvSpPr>
        <p:spPr>
          <a:xfrm>
            <a:off x="487680" y="471805"/>
            <a:ext cx="7288530" cy="645160"/>
          </a:xfrm>
          <a:prstGeom prst="rect">
            <a:avLst/>
          </a:prstGeom>
          <a:noFill/>
        </p:spPr>
        <p:txBody>
          <a:bodyPr wrap="square" rtlCol="0">
            <a:spAutoFit/>
          </a:bodyPr>
          <a:lstStyle/>
          <a:p>
            <a:pPr>
              <a:buClrTx/>
              <a:buSzTx/>
              <a:buFontTx/>
            </a:pPr>
            <a:r>
              <a:rPr lang="en-US" altLang="zh-CN" sz="3600" dirty="0">
                <a:latin typeface="Calibri" panose="020F0502020204030204" charset="0"/>
                <a:cs typeface="Calibri" panose="020F0502020204030204" charset="0"/>
                <a:sym typeface="+mn-ea"/>
              </a:rPr>
              <a:t>Dynamic Spectrum Access (DSA)</a:t>
            </a:r>
            <a:endParaRPr lang="en-US" altLang="zh-CN" sz="3600" dirty="0">
              <a:latin typeface="Calibri" panose="020F0502020204030204" charset="0"/>
              <a:cs typeface="Calibri" panose="020F0502020204030204" charset="0"/>
            </a:endParaRPr>
          </a:p>
        </p:txBody>
      </p:sp>
      <p:sp>
        <p:nvSpPr>
          <p:cNvPr id="27" name="矩形 26"/>
          <p:cNvSpPr/>
          <p:nvPr/>
        </p:nvSpPr>
        <p:spPr>
          <a:xfrm>
            <a:off x="3726180" y="1757045"/>
            <a:ext cx="4740275"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alibri" panose="020F0502020204030204" charset="0"/>
                <a:cs typeface="Calibri" panose="020F0502020204030204" charset="0"/>
              </a:rPr>
              <a:t>Spectrum</a:t>
            </a:r>
          </a:p>
        </p:txBody>
      </p:sp>
      <p:grpSp>
        <p:nvGrpSpPr>
          <p:cNvPr id="3" name="组合 2"/>
          <p:cNvGrpSpPr/>
          <p:nvPr/>
        </p:nvGrpSpPr>
        <p:grpSpPr>
          <a:xfrm>
            <a:off x="4281170" y="3831590"/>
            <a:ext cx="3402330" cy="1366520"/>
            <a:chOff x="6742" y="6034"/>
            <a:chExt cx="5358" cy="2152"/>
          </a:xfrm>
        </p:grpSpPr>
        <p:grpSp>
          <p:nvGrpSpPr>
            <p:cNvPr id="23" name="组合 22"/>
            <p:cNvGrpSpPr/>
            <p:nvPr/>
          </p:nvGrpSpPr>
          <p:grpSpPr>
            <a:xfrm>
              <a:off x="6742" y="6034"/>
              <a:ext cx="5358" cy="2152"/>
              <a:chOff x="6470" y="6052"/>
              <a:chExt cx="5358" cy="2152"/>
            </a:xfrm>
          </p:grpSpPr>
          <p:pic>
            <p:nvPicPr>
              <p:cNvPr id="20" name="图片 19" descr="images"/>
              <p:cNvPicPr>
                <a:picLocks noChangeAspect="1"/>
              </p:cNvPicPr>
              <p:nvPr/>
            </p:nvPicPr>
            <p:blipFill>
              <a:blip r:embed="rId9"/>
              <a:stretch>
                <a:fillRect/>
              </a:stretch>
            </p:blipFill>
            <p:spPr>
              <a:xfrm flipH="1">
                <a:off x="9676" y="6052"/>
                <a:ext cx="2152" cy="2152"/>
              </a:xfrm>
              <a:prstGeom prst="rect">
                <a:avLst/>
              </a:prstGeom>
            </p:spPr>
          </p:pic>
          <p:cxnSp>
            <p:nvCxnSpPr>
              <p:cNvPr id="21" name="直接连接符 20"/>
              <p:cNvCxnSpPr/>
              <p:nvPr/>
            </p:nvCxnSpPr>
            <p:spPr>
              <a:xfrm flipH="1">
                <a:off x="6470" y="7212"/>
                <a:ext cx="34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6742" y="6367"/>
              <a:ext cx="3910" cy="725"/>
            </a:xfrm>
            <a:prstGeom prst="rect">
              <a:avLst/>
            </a:prstGeom>
            <a:noFill/>
          </p:spPr>
          <p:txBody>
            <a:bodyPr wrap="square" rtlCol="0" anchor="t">
              <a:spAutoFit/>
            </a:bodyPr>
            <a:lstStyle/>
            <a:p>
              <a:pPr algn="ctr"/>
              <a:r>
                <a:rPr lang="en-US" altLang="zh-CN" sz="2400" dirty="0">
                  <a:solidFill>
                    <a:srgbClr val="FF0000"/>
                  </a:solidFill>
                  <a:latin typeface="Calibri" panose="020F0502020204030204" charset="0"/>
                  <a:cs typeface="Calibri" panose="020F0502020204030204" charset="0"/>
                  <a:sym typeface="+mn-ea"/>
                </a:rPr>
                <a:t>S</a:t>
              </a:r>
              <a:r>
                <a:rPr lang="zh-CN" altLang="en-US" sz="2400" dirty="0">
                  <a:solidFill>
                    <a:srgbClr val="FF0000"/>
                  </a:solidFill>
                  <a:latin typeface="Calibri" panose="020F0502020204030204" charset="0"/>
                  <a:cs typeface="Calibri" panose="020F0502020204030204" charset="0"/>
                  <a:sym typeface="+mn-ea"/>
                </a:rPr>
                <a:t>pectrum sensing</a:t>
              </a:r>
            </a:p>
          </p:txBody>
        </p:sp>
      </p:grpSp>
      <p:grpSp>
        <p:nvGrpSpPr>
          <p:cNvPr id="30" name="组合 29"/>
          <p:cNvGrpSpPr/>
          <p:nvPr/>
        </p:nvGrpSpPr>
        <p:grpSpPr>
          <a:xfrm>
            <a:off x="3687445" y="2238375"/>
            <a:ext cx="2016760" cy="1625600"/>
            <a:chOff x="5807" y="3525"/>
            <a:chExt cx="3176" cy="2560"/>
          </a:xfrm>
        </p:grpSpPr>
        <p:cxnSp>
          <p:nvCxnSpPr>
            <p:cNvPr id="17" name="直接箭头连接符 16"/>
            <p:cNvCxnSpPr/>
            <p:nvPr/>
          </p:nvCxnSpPr>
          <p:spPr>
            <a:xfrm flipV="1">
              <a:off x="5807" y="3525"/>
              <a:ext cx="1400" cy="2561"/>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207" y="3993"/>
              <a:ext cx="1776" cy="725"/>
            </a:xfrm>
            <a:prstGeom prst="rect">
              <a:avLst/>
            </a:prstGeom>
            <a:noFill/>
          </p:spPr>
          <p:txBody>
            <a:bodyPr wrap="square" rtlCol="0">
              <a:spAutoFit/>
            </a:bodyPr>
            <a:lstStyle/>
            <a:p>
              <a:pPr algn="ctr">
                <a:buClrTx/>
                <a:buSzTx/>
                <a:buFontTx/>
              </a:pPr>
              <a:r>
                <a:rPr lang="zh-CN" altLang="en-US" sz="2400">
                  <a:latin typeface="Calibri" panose="020F0502020204030204" charset="0"/>
                  <a:cs typeface="Calibri" panose="020F0502020204030204" charset="0"/>
                </a:rPr>
                <a:t>Access</a:t>
              </a:r>
              <a:endParaRPr lang="zh-CN" altLang="en-US" sz="2400">
                <a:solidFill>
                  <a:srgbClr val="FF0000"/>
                </a:solidFill>
                <a:latin typeface="Calibri" panose="020F0502020204030204" charset="0"/>
                <a:cs typeface="Calibri" panose="020F0502020204030204" charset="0"/>
              </a:endParaRPr>
            </a:p>
          </p:txBody>
        </p:sp>
      </p:grpSp>
      <p:grpSp>
        <p:nvGrpSpPr>
          <p:cNvPr id="12" name="组合 11"/>
          <p:cNvGrpSpPr/>
          <p:nvPr/>
        </p:nvGrpSpPr>
        <p:grpSpPr>
          <a:xfrm>
            <a:off x="7258685" y="2238375"/>
            <a:ext cx="1552575" cy="1625600"/>
            <a:chOff x="11431" y="3525"/>
            <a:chExt cx="2445" cy="2560"/>
          </a:xfrm>
        </p:grpSpPr>
        <p:sp>
          <p:nvSpPr>
            <p:cNvPr id="26" name="文本框 25"/>
            <p:cNvSpPr txBox="1"/>
            <p:nvPr/>
          </p:nvSpPr>
          <p:spPr>
            <a:xfrm>
              <a:off x="12100" y="3767"/>
              <a:ext cx="1776" cy="725"/>
            </a:xfrm>
            <a:prstGeom prst="rect">
              <a:avLst/>
            </a:prstGeom>
            <a:noFill/>
          </p:spPr>
          <p:txBody>
            <a:bodyPr wrap="square" rtlCol="0">
              <a:spAutoFit/>
            </a:bodyPr>
            <a:lstStyle/>
            <a:p>
              <a:pPr algn="ctr">
                <a:buClrTx/>
                <a:buSzTx/>
                <a:buFontTx/>
              </a:pPr>
              <a:r>
                <a:rPr lang="zh-CN" altLang="en-US" sz="2400">
                  <a:latin typeface="Calibri" panose="020F0502020204030204" charset="0"/>
                  <a:cs typeface="Calibri" panose="020F0502020204030204" charset="0"/>
                </a:rPr>
                <a:t>Access</a:t>
              </a:r>
              <a:endParaRPr lang="zh-CN" altLang="en-US" sz="2400">
                <a:solidFill>
                  <a:srgbClr val="FF0000"/>
                </a:solidFill>
                <a:latin typeface="Calibri" panose="020F0502020204030204" charset="0"/>
                <a:cs typeface="Calibri" panose="020F0502020204030204" charset="0"/>
              </a:endParaRPr>
            </a:p>
          </p:txBody>
        </p:sp>
        <p:cxnSp>
          <p:nvCxnSpPr>
            <p:cNvPr id="5" name="直接箭头连接符 4"/>
            <p:cNvCxnSpPr/>
            <p:nvPr/>
          </p:nvCxnSpPr>
          <p:spPr>
            <a:xfrm flipH="1" flipV="1">
              <a:off x="11431" y="3525"/>
              <a:ext cx="1400" cy="2561"/>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grpSp>
      <p:pic>
        <p:nvPicPr>
          <p:cNvPr id="10" name="图片 9" descr="zzz"/>
          <p:cNvPicPr>
            <a:picLocks noChangeAspect="1"/>
          </p:cNvPicPr>
          <p:nvPr/>
        </p:nvPicPr>
        <p:blipFill>
          <a:blip r:embed="rId10"/>
          <a:stretch>
            <a:fillRect/>
          </a:stretch>
        </p:blipFill>
        <p:spPr>
          <a:xfrm>
            <a:off x="3421380" y="2447290"/>
            <a:ext cx="1268095" cy="1268095"/>
          </a:xfrm>
          <a:prstGeom prst="rect">
            <a:avLst/>
          </a:prstGeom>
        </p:spPr>
      </p:pic>
      <p:sp>
        <p:nvSpPr>
          <p:cNvPr id="2" name="文本框 1"/>
          <p:cNvSpPr txBox="1"/>
          <p:nvPr/>
        </p:nvSpPr>
        <p:spPr>
          <a:xfrm>
            <a:off x="7865745" y="5111750"/>
            <a:ext cx="27057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S</a:t>
            </a:r>
            <a:r>
              <a:rPr lang="zh-CN" altLang="en-US" sz="2400">
                <a:latin typeface="Calibri" panose="020F0502020204030204" charset="0"/>
                <a:cs typeface="Calibri" panose="020F0502020204030204" charset="0"/>
              </a:rPr>
              <a:t>econdary users</a:t>
            </a:r>
          </a:p>
        </p:txBody>
      </p:sp>
      <p:sp>
        <p:nvSpPr>
          <p:cNvPr id="6" name="文本框 5">
            <a:extLst>
              <a:ext uri="{FF2B5EF4-FFF2-40B4-BE49-F238E27FC236}">
                <a16:creationId xmlns:a16="http://schemas.microsoft.com/office/drawing/2014/main" id="{77732A48-8914-1CB1-A2D0-D94CF5C8BB78}"/>
              </a:ext>
            </a:extLst>
          </p:cNvPr>
          <p:cNvSpPr txBox="1"/>
          <p:nvPr/>
        </p:nvSpPr>
        <p:spPr>
          <a:xfrm>
            <a:off x="1781810" y="5983605"/>
            <a:ext cx="8627745" cy="460375"/>
          </a:xfrm>
          <a:prstGeom prst="rect">
            <a:avLst/>
          </a:prstGeom>
          <a:noFill/>
        </p:spPr>
        <p:txBody>
          <a:bodyPr wrap="square" rtlCol="0">
            <a:spAutoFit/>
          </a:bodyPr>
          <a:lstStyle/>
          <a:p>
            <a:pPr algn="ctr">
              <a:buClrTx/>
              <a:buSzTx/>
              <a:buFontTx/>
            </a:pPr>
            <a:r>
              <a:rPr lang="zh-CN" altLang="en-US" sz="2400" dirty="0">
                <a:solidFill>
                  <a:srgbClr val="FF0000"/>
                </a:solidFill>
                <a:latin typeface="Calibri" panose="020F0502020204030204" charset="0"/>
                <a:cs typeface="Calibri" panose="020F0502020204030204" charset="0"/>
              </a:rPr>
              <a:t>City-level wideband</a:t>
            </a:r>
            <a:r>
              <a:rPr lang="en-US" altLang="zh-CN" sz="2400" dirty="0">
                <a:solidFill>
                  <a:srgbClr val="FF0000"/>
                </a:solidFill>
                <a:latin typeface="Calibri" panose="020F0502020204030204" charset="0"/>
                <a:cs typeface="Calibri" panose="020F0502020204030204" charset="0"/>
              </a:rPr>
              <a:t> (150MHz ~ 1GHz)</a:t>
            </a:r>
            <a:r>
              <a:rPr lang="zh-CN" altLang="en-US" sz="2400" dirty="0">
                <a:solidFill>
                  <a:srgbClr val="FF0000"/>
                </a:solidFill>
                <a:latin typeface="Calibri" panose="020F0502020204030204" charset="0"/>
                <a:cs typeface="Calibri" panose="020F0502020204030204" charset="0"/>
              </a:rPr>
              <a:t> spectrum sensor is in need</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righ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WIFI6E_3"/>
          <p:cNvPicPr>
            <a:picLocks noChangeAspect="1"/>
          </p:cNvPicPr>
          <p:nvPr/>
        </p:nvPicPr>
        <p:blipFill>
          <a:blip r:embed="rId3"/>
          <a:stretch>
            <a:fillRect/>
          </a:stretch>
        </p:blipFill>
        <p:spPr>
          <a:xfrm>
            <a:off x="6740525" y="2979420"/>
            <a:ext cx="4678045" cy="2385060"/>
          </a:xfrm>
          <a:prstGeom prst="rect">
            <a:avLst/>
          </a:prstGeom>
        </p:spPr>
      </p:pic>
      <p:grpSp>
        <p:nvGrpSpPr>
          <p:cNvPr id="32" name="组合 31"/>
          <p:cNvGrpSpPr/>
          <p:nvPr/>
        </p:nvGrpSpPr>
        <p:grpSpPr>
          <a:xfrm>
            <a:off x="1272540" y="2313305"/>
            <a:ext cx="4799330" cy="3360420"/>
            <a:chOff x="3137" y="4818"/>
            <a:chExt cx="7558" cy="5292"/>
          </a:xfrm>
        </p:grpSpPr>
        <p:pic>
          <p:nvPicPr>
            <p:cNvPr id="20" name="图片 19" descr="image_2"/>
            <p:cNvPicPr>
              <a:picLocks noChangeAspect="1"/>
            </p:cNvPicPr>
            <p:nvPr/>
          </p:nvPicPr>
          <p:blipFill>
            <a:blip r:embed="rId4"/>
            <a:stretch>
              <a:fillRect/>
            </a:stretch>
          </p:blipFill>
          <p:spPr>
            <a:xfrm>
              <a:off x="5472" y="4966"/>
              <a:ext cx="1232" cy="1232"/>
            </a:xfrm>
            <a:prstGeom prst="rect">
              <a:avLst/>
            </a:prstGeom>
          </p:spPr>
        </p:pic>
        <p:pic>
          <p:nvPicPr>
            <p:cNvPr id="21" name="图片 20" descr="image_radar"/>
            <p:cNvPicPr>
              <a:picLocks noChangeAspect="1"/>
            </p:cNvPicPr>
            <p:nvPr/>
          </p:nvPicPr>
          <p:blipFill>
            <a:blip r:embed="rId5"/>
            <a:stretch>
              <a:fillRect/>
            </a:stretch>
          </p:blipFill>
          <p:spPr>
            <a:xfrm>
              <a:off x="7012" y="4966"/>
              <a:ext cx="1433" cy="1433"/>
            </a:xfrm>
            <a:prstGeom prst="rect">
              <a:avLst/>
            </a:prstGeom>
          </p:spPr>
        </p:pic>
        <p:pic>
          <p:nvPicPr>
            <p:cNvPr id="22" name="图片 21" descr="image3"/>
            <p:cNvPicPr>
              <a:picLocks noChangeAspect="1"/>
            </p:cNvPicPr>
            <p:nvPr/>
          </p:nvPicPr>
          <p:blipFill>
            <a:blip r:embed="rId6"/>
            <a:stretch>
              <a:fillRect/>
            </a:stretch>
          </p:blipFill>
          <p:spPr>
            <a:xfrm>
              <a:off x="6580" y="6810"/>
              <a:ext cx="801" cy="962"/>
            </a:xfrm>
            <a:prstGeom prst="rect">
              <a:avLst/>
            </a:prstGeom>
          </p:spPr>
        </p:pic>
        <p:pic>
          <p:nvPicPr>
            <p:cNvPr id="23" name="图片 22" descr="image_car"/>
            <p:cNvPicPr>
              <a:picLocks noChangeAspect="1"/>
            </p:cNvPicPr>
            <p:nvPr/>
          </p:nvPicPr>
          <p:blipFill>
            <a:blip r:embed="rId7"/>
            <a:stretch>
              <a:fillRect/>
            </a:stretch>
          </p:blipFill>
          <p:spPr>
            <a:xfrm>
              <a:off x="8113" y="6803"/>
              <a:ext cx="969" cy="969"/>
            </a:xfrm>
            <a:prstGeom prst="rect">
              <a:avLst/>
            </a:prstGeom>
          </p:spPr>
        </p:pic>
        <p:pic>
          <p:nvPicPr>
            <p:cNvPr id="24" name="图片 23" descr="iamge_factory"/>
            <p:cNvPicPr>
              <a:picLocks noChangeAspect="1"/>
            </p:cNvPicPr>
            <p:nvPr/>
          </p:nvPicPr>
          <p:blipFill>
            <a:blip r:embed="rId8"/>
            <a:stretch>
              <a:fillRect/>
            </a:stretch>
          </p:blipFill>
          <p:spPr>
            <a:xfrm>
              <a:off x="5007" y="6805"/>
              <a:ext cx="1006" cy="938"/>
            </a:xfrm>
            <a:prstGeom prst="rect">
              <a:avLst/>
            </a:prstGeom>
          </p:spPr>
        </p:pic>
        <p:pic>
          <p:nvPicPr>
            <p:cNvPr id="25" name="图片 24" descr="IoT_devices3"/>
            <p:cNvPicPr>
              <a:picLocks noChangeAspect="1"/>
            </p:cNvPicPr>
            <p:nvPr/>
          </p:nvPicPr>
          <p:blipFill>
            <a:blip r:embed="rId9"/>
            <a:stretch>
              <a:fillRect/>
            </a:stretch>
          </p:blipFill>
          <p:spPr>
            <a:xfrm>
              <a:off x="4055" y="8183"/>
              <a:ext cx="1416" cy="1416"/>
            </a:xfrm>
            <a:prstGeom prst="rect">
              <a:avLst/>
            </a:prstGeom>
          </p:spPr>
        </p:pic>
        <p:pic>
          <p:nvPicPr>
            <p:cNvPr id="26" name="图片 25" descr="image_IoT_devices2"/>
            <p:cNvPicPr>
              <a:picLocks noChangeAspect="1"/>
            </p:cNvPicPr>
            <p:nvPr/>
          </p:nvPicPr>
          <p:blipFill>
            <a:blip r:embed="rId10"/>
            <a:stretch>
              <a:fillRect/>
            </a:stretch>
          </p:blipFill>
          <p:spPr>
            <a:xfrm rot="16200000">
              <a:off x="6161" y="8183"/>
              <a:ext cx="1511" cy="1511"/>
            </a:xfrm>
            <a:prstGeom prst="rect">
              <a:avLst/>
            </a:prstGeom>
          </p:spPr>
        </p:pic>
        <p:pic>
          <p:nvPicPr>
            <p:cNvPr id="28" name="图片 27" descr="IoT_devices_WIFI"/>
            <p:cNvPicPr>
              <a:picLocks noChangeAspect="1"/>
            </p:cNvPicPr>
            <p:nvPr/>
          </p:nvPicPr>
          <p:blipFill>
            <a:blip r:embed="rId11"/>
            <a:stretch>
              <a:fillRect/>
            </a:stretch>
          </p:blipFill>
          <p:spPr>
            <a:xfrm flipH="1">
              <a:off x="8633" y="8121"/>
              <a:ext cx="1478" cy="1478"/>
            </a:xfrm>
            <a:prstGeom prst="rect">
              <a:avLst/>
            </a:prstGeom>
          </p:spPr>
        </p:pic>
        <p:sp>
          <p:nvSpPr>
            <p:cNvPr id="29" name="梯形 28"/>
            <p:cNvSpPr/>
            <p:nvPr/>
          </p:nvSpPr>
          <p:spPr>
            <a:xfrm>
              <a:off x="3137" y="4818"/>
              <a:ext cx="7559" cy="5292"/>
            </a:xfrm>
            <a:prstGeom prst="trapezoid">
              <a:avLst>
                <a:gd name="adj" fmla="val 37300"/>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3906" y="8048"/>
              <a:ext cx="59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414" y="6527"/>
              <a:ext cx="4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1781810" y="5983605"/>
            <a:ext cx="8627745" cy="460375"/>
          </a:xfrm>
          <a:prstGeom prst="rect">
            <a:avLst/>
          </a:prstGeom>
          <a:noFill/>
        </p:spPr>
        <p:txBody>
          <a:bodyPr wrap="square" rtlCol="0">
            <a:spAutoFit/>
          </a:bodyPr>
          <a:lstStyle/>
          <a:p>
            <a:pPr algn="ctr">
              <a:buClrTx/>
              <a:buSzTx/>
              <a:buFontTx/>
            </a:pPr>
            <a:r>
              <a:rPr lang="zh-CN" altLang="en-US" sz="2400" dirty="0">
                <a:solidFill>
                  <a:srgbClr val="FF0000"/>
                </a:solidFill>
                <a:latin typeface="Calibri" panose="020F0502020204030204" charset="0"/>
                <a:cs typeface="Calibri" panose="020F0502020204030204" charset="0"/>
              </a:rPr>
              <a:t>City-level wideband</a:t>
            </a:r>
            <a:r>
              <a:rPr lang="en-US" altLang="zh-CN" sz="2400" dirty="0">
                <a:solidFill>
                  <a:srgbClr val="FF0000"/>
                </a:solidFill>
                <a:latin typeface="Calibri" panose="020F0502020204030204" charset="0"/>
                <a:cs typeface="Calibri" panose="020F0502020204030204" charset="0"/>
              </a:rPr>
              <a:t> (150MHz ~ 1GHz)</a:t>
            </a:r>
            <a:r>
              <a:rPr lang="zh-CN" altLang="en-US" sz="2400" dirty="0">
                <a:solidFill>
                  <a:srgbClr val="FF0000"/>
                </a:solidFill>
                <a:latin typeface="Calibri" panose="020F0502020204030204" charset="0"/>
                <a:cs typeface="Calibri" panose="020F0502020204030204" charset="0"/>
              </a:rPr>
              <a:t> spectrum sensor is in need</a:t>
            </a:r>
          </a:p>
        </p:txBody>
      </p:sp>
      <p:sp>
        <p:nvSpPr>
          <p:cNvPr id="16" name="文本框 15"/>
          <p:cNvSpPr txBox="1"/>
          <p:nvPr/>
        </p:nvSpPr>
        <p:spPr>
          <a:xfrm>
            <a:off x="487680" y="471805"/>
            <a:ext cx="7288530" cy="645160"/>
          </a:xfrm>
          <a:prstGeom prst="rect">
            <a:avLst/>
          </a:prstGeom>
          <a:noFill/>
        </p:spPr>
        <p:txBody>
          <a:bodyPr wrap="square" rtlCol="0">
            <a:spAutoFit/>
          </a:bodyPr>
          <a:lstStyle/>
          <a:p>
            <a:r>
              <a:rPr lang="en-US" altLang="zh-CN" sz="3600" dirty="0">
                <a:latin typeface="Calibri" panose="020F0502020204030204" charset="0"/>
                <a:cs typeface="Calibri" panose="020F0502020204030204" charset="0"/>
              </a:rPr>
              <a:t>Unlicensed Bands</a:t>
            </a:r>
          </a:p>
        </p:txBody>
      </p:sp>
      <p:sp>
        <p:nvSpPr>
          <p:cNvPr id="2" name="文本框 1"/>
          <p:cNvSpPr txBox="1"/>
          <p:nvPr/>
        </p:nvSpPr>
        <p:spPr>
          <a:xfrm>
            <a:off x="843915" y="1363980"/>
            <a:ext cx="5657215" cy="82994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CBRS band, </a:t>
            </a:r>
          </a:p>
          <a:p>
            <a:pPr algn="ctr">
              <a:buClrTx/>
              <a:buSzTx/>
              <a:buFontTx/>
            </a:pPr>
            <a:r>
              <a:rPr lang="en-US" altLang="zh-CN" sz="2400" dirty="0">
                <a:latin typeface="Calibri" panose="020F0502020204030204" charset="0"/>
                <a:cs typeface="Calibri" panose="020F0502020204030204" charset="0"/>
              </a:rPr>
              <a:t>150MHz (From 3.55GHz to 3.70GHz)</a:t>
            </a:r>
          </a:p>
        </p:txBody>
      </p:sp>
      <p:sp>
        <p:nvSpPr>
          <p:cNvPr id="3" name="文本框 2"/>
          <p:cNvSpPr txBox="1"/>
          <p:nvPr/>
        </p:nvSpPr>
        <p:spPr>
          <a:xfrm>
            <a:off x="6579870" y="1363980"/>
            <a:ext cx="4998720" cy="1198880"/>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Unlicensed 6GHz band </a:t>
            </a:r>
          </a:p>
          <a:p>
            <a:pPr algn="ctr">
              <a:buClrTx/>
              <a:buSzTx/>
              <a:buFontTx/>
            </a:pPr>
            <a:r>
              <a:rPr lang="en-US" altLang="zh-CN" sz="2400" dirty="0">
                <a:latin typeface="Calibri" panose="020F0502020204030204" charset="0"/>
                <a:cs typeface="Calibri" panose="020F0502020204030204" charset="0"/>
              </a:rPr>
              <a:t>1.2GHz (From</a:t>
            </a:r>
            <a:r>
              <a:rPr lang="en-US" altLang="zh-CN" sz="2400" dirty="0">
                <a:latin typeface="Calibri" panose="020F0502020204030204" charset="0"/>
                <a:cs typeface="Calibri" panose="020F0502020204030204" charset="0"/>
                <a:sym typeface="+mn-ea"/>
              </a:rPr>
              <a:t>5.925 GHz to  7.125GHz</a:t>
            </a:r>
            <a:r>
              <a:rPr lang="en-US" altLang="zh-CN" sz="2400" dirty="0">
                <a:latin typeface="Calibri" panose="020F0502020204030204" charset="0"/>
                <a:cs typeface="Calibri" panose="020F0502020204030204" charset="0"/>
              </a:rPr>
              <a:t>)</a:t>
            </a:r>
          </a:p>
          <a:p>
            <a:pPr algn="ctr">
              <a:buClrTx/>
              <a:buSzTx/>
              <a:buFontTx/>
            </a:pPr>
            <a:endParaRPr lang="en-US" altLang="zh-CN" sz="2400" dirty="0">
              <a:latin typeface="Calibri" panose="020F0502020204030204" charset="0"/>
              <a:cs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23180" y="4472305"/>
            <a:ext cx="1772285" cy="460375"/>
          </a:xfrm>
          <a:prstGeom prst="rect">
            <a:avLst/>
          </a:prstGeom>
          <a:noFill/>
        </p:spPr>
        <p:txBody>
          <a:bodyPr wrap="square" rtlCol="0">
            <a:spAutoFit/>
          </a:bodyPr>
          <a:lstStyle/>
          <a:p>
            <a:pPr algn="ctr">
              <a:buClrTx/>
              <a:buSzTx/>
              <a:buFontTx/>
            </a:pPr>
            <a:r>
              <a:rPr lang="en-US" altLang="zh-CN" sz="2400" b="1" dirty="0">
                <a:latin typeface="Calibri" panose="020F0502020204030204" charset="0"/>
                <a:cs typeface="Calibri" panose="020F0502020204030204" charset="0"/>
              </a:rPr>
              <a:t>S</a:t>
            </a:r>
            <a:r>
              <a:rPr lang="en-US" altLang="zh-CN" sz="2400" b="1" baseline="30000" dirty="0">
                <a:latin typeface="Calibri" panose="020F0502020204030204" charset="0"/>
                <a:cs typeface="Calibri" panose="020F0502020204030204" charset="0"/>
              </a:rPr>
              <a:t>3</a:t>
            </a:r>
            <a:r>
              <a:rPr lang="en-US" altLang="zh-CN" sz="2400" dirty="0">
                <a:latin typeface="Calibri" panose="020F0502020204030204" charset="0"/>
                <a:cs typeface="Calibri" panose="020F0502020204030204" charset="0"/>
              </a:rPr>
              <a:t>    </a:t>
            </a:r>
          </a:p>
        </p:txBody>
      </p:sp>
      <p:pic>
        <p:nvPicPr>
          <p:cNvPr id="4" name="图片 3"/>
          <p:cNvPicPr>
            <a:picLocks noChangeAspect="1"/>
          </p:cNvPicPr>
          <p:nvPr/>
        </p:nvPicPr>
        <p:blipFill>
          <a:blip r:embed="rId3"/>
          <a:stretch>
            <a:fillRect/>
          </a:stretch>
        </p:blipFill>
        <p:spPr>
          <a:xfrm>
            <a:off x="805815" y="1483360"/>
            <a:ext cx="3197860" cy="2941955"/>
          </a:xfrm>
          <a:prstGeom prst="rect">
            <a:avLst/>
          </a:prstGeom>
        </p:spPr>
      </p:pic>
      <p:sp>
        <p:nvSpPr>
          <p:cNvPr id="5" name="文本框 4"/>
          <p:cNvSpPr txBox="1"/>
          <p:nvPr/>
        </p:nvSpPr>
        <p:spPr>
          <a:xfrm>
            <a:off x="1139825" y="4490085"/>
            <a:ext cx="1938020" cy="460375"/>
          </a:xfrm>
          <a:prstGeom prst="rect">
            <a:avLst/>
          </a:prstGeom>
          <a:noFill/>
        </p:spPr>
        <p:txBody>
          <a:bodyPr wrap="square" rtlCol="0">
            <a:spAutoFit/>
          </a:bodyPr>
          <a:lstStyle/>
          <a:p>
            <a:pPr algn="ctr">
              <a:buClrTx/>
              <a:buSzTx/>
              <a:buFontTx/>
            </a:pPr>
            <a:r>
              <a:rPr lang="en-US" altLang="zh-CN" sz="2400" b="1" dirty="0">
                <a:latin typeface="Calibri" panose="020F0502020204030204" charset="0"/>
                <a:cs typeface="Calibri" panose="020F0502020204030204" charset="0"/>
              </a:rPr>
              <a:t>RTL-Dongle</a:t>
            </a:r>
          </a:p>
        </p:txBody>
      </p:sp>
      <p:pic>
        <p:nvPicPr>
          <p:cNvPr id="6" name="图片 5"/>
          <p:cNvPicPr>
            <a:picLocks noChangeAspect="1"/>
          </p:cNvPicPr>
          <p:nvPr/>
        </p:nvPicPr>
        <p:blipFill>
          <a:blip r:embed="rId4"/>
          <a:srcRect l="6254" t="3535" r="5635" b="12798"/>
          <a:stretch>
            <a:fillRect/>
          </a:stretch>
        </p:blipFill>
        <p:spPr>
          <a:xfrm>
            <a:off x="4879975" y="1931035"/>
            <a:ext cx="2091690" cy="2300605"/>
          </a:xfrm>
          <a:prstGeom prst="rect">
            <a:avLst/>
          </a:prstGeom>
        </p:spPr>
      </p:pic>
      <p:sp>
        <p:nvSpPr>
          <p:cNvPr id="10" name="文本框 9"/>
          <p:cNvSpPr txBox="1"/>
          <p:nvPr/>
        </p:nvSpPr>
        <p:spPr>
          <a:xfrm>
            <a:off x="9096375" y="4472305"/>
            <a:ext cx="2108200" cy="460375"/>
          </a:xfrm>
          <a:prstGeom prst="rect">
            <a:avLst/>
          </a:prstGeom>
          <a:noFill/>
        </p:spPr>
        <p:txBody>
          <a:bodyPr wrap="square" rtlCol="0">
            <a:spAutoFit/>
          </a:bodyPr>
          <a:lstStyle/>
          <a:p>
            <a:pPr algn="ctr">
              <a:buClrTx/>
              <a:buSzTx/>
              <a:buFontTx/>
            </a:pPr>
            <a:r>
              <a:rPr lang="en-US" altLang="zh-CN" sz="2400" b="1" dirty="0">
                <a:latin typeface="Calibri" panose="020F0502020204030204" charset="0"/>
                <a:cs typeface="Calibri" panose="020F0502020204030204" charset="0"/>
              </a:rPr>
              <a:t>SweepSense    </a:t>
            </a:r>
          </a:p>
        </p:txBody>
      </p:sp>
      <p:pic>
        <p:nvPicPr>
          <p:cNvPr id="9" name="图片 8"/>
          <p:cNvPicPr>
            <a:picLocks noChangeAspect="1"/>
          </p:cNvPicPr>
          <p:nvPr/>
        </p:nvPicPr>
        <p:blipFill>
          <a:blip r:embed="rId5"/>
          <a:stretch>
            <a:fillRect/>
          </a:stretch>
        </p:blipFill>
        <p:spPr>
          <a:xfrm>
            <a:off x="8079740" y="2494915"/>
            <a:ext cx="3557905" cy="1634490"/>
          </a:xfrm>
          <a:prstGeom prst="rect">
            <a:avLst/>
          </a:prstGeom>
        </p:spPr>
      </p:pic>
      <p:sp>
        <p:nvSpPr>
          <p:cNvPr id="16" name="文本框 15"/>
          <p:cNvSpPr txBox="1"/>
          <p:nvPr/>
        </p:nvSpPr>
        <p:spPr>
          <a:xfrm>
            <a:off x="487680" y="471805"/>
            <a:ext cx="7288530" cy="645160"/>
          </a:xfrm>
          <a:prstGeom prst="rect">
            <a:avLst/>
          </a:prstGeom>
          <a:noFill/>
        </p:spPr>
        <p:txBody>
          <a:bodyPr wrap="square" rtlCol="0">
            <a:spAutoFit/>
          </a:bodyPr>
          <a:lstStyle/>
          <a:p>
            <a:r>
              <a:rPr lang="en-US" altLang="zh-CN" sz="3600" dirty="0">
                <a:latin typeface="Calibri" panose="020F0502020204030204" charset="0"/>
                <a:cs typeface="Calibri" panose="020F0502020204030204" charset="0"/>
              </a:rPr>
              <a:t>Wideband Spectrum Sensing</a:t>
            </a:r>
          </a:p>
        </p:txBody>
      </p:sp>
      <p:grpSp>
        <p:nvGrpSpPr>
          <p:cNvPr id="15" name="组合 14"/>
          <p:cNvGrpSpPr/>
          <p:nvPr/>
        </p:nvGrpSpPr>
        <p:grpSpPr>
          <a:xfrm>
            <a:off x="609600" y="5086350"/>
            <a:ext cx="3083560" cy="1008380"/>
            <a:chOff x="960" y="8010"/>
            <a:chExt cx="4856" cy="1588"/>
          </a:xfrm>
        </p:grpSpPr>
        <p:sp>
          <p:nvSpPr>
            <p:cNvPr id="8" name="文本框 7"/>
            <p:cNvSpPr txBox="1"/>
            <p:nvPr/>
          </p:nvSpPr>
          <p:spPr>
            <a:xfrm>
              <a:off x="960" y="8874"/>
              <a:ext cx="4856" cy="725"/>
            </a:xfrm>
            <a:prstGeom prst="rect">
              <a:avLst/>
            </a:prstGeom>
            <a:noFill/>
          </p:spPr>
          <p:txBody>
            <a:bodyPr wrap="square" rtlCol="0">
              <a:spAutoFit/>
            </a:bodyPr>
            <a:lstStyle/>
            <a:p>
              <a:pPr algn="ctr"/>
              <a:r>
                <a:rPr lang="en-US" altLang="zh-CN" sz="2400" dirty="0">
                  <a:solidFill>
                    <a:srgbClr val="FF0000"/>
                  </a:solidFill>
                  <a:latin typeface="Calibri" panose="020F0502020204030204" charset="0"/>
                  <a:cs typeface="Calibri" panose="020F0502020204030204" charset="0"/>
                </a:rPr>
                <a:t>Low time resolution</a:t>
              </a:r>
            </a:p>
          </p:txBody>
        </p:sp>
        <p:cxnSp>
          <p:nvCxnSpPr>
            <p:cNvPr id="12" name="直接箭头连接符 11"/>
            <p:cNvCxnSpPr/>
            <p:nvPr/>
          </p:nvCxnSpPr>
          <p:spPr>
            <a:xfrm>
              <a:off x="3388" y="8010"/>
              <a:ext cx="0" cy="7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300345" y="5045710"/>
            <a:ext cx="5407025" cy="1049655"/>
            <a:chOff x="8347" y="7946"/>
            <a:chExt cx="8515" cy="1653"/>
          </a:xfrm>
        </p:grpSpPr>
        <p:sp>
          <p:nvSpPr>
            <p:cNvPr id="11" name="文本框 10"/>
            <p:cNvSpPr txBox="1"/>
            <p:nvPr/>
          </p:nvSpPr>
          <p:spPr>
            <a:xfrm>
              <a:off x="8347" y="8874"/>
              <a:ext cx="8515" cy="725"/>
            </a:xfrm>
            <a:prstGeom prst="rect">
              <a:avLst/>
            </a:prstGeom>
            <a:noFill/>
          </p:spPr>
          <p:txBody>
            <a:bodyPr wrap="square" rtlCol="0">
              <a:spAutoFit/>
            </a:bodyPr>
            <a:lstStyle/>
            <a:p>
              <a:pPr algn="ctr">
                <a:buClrTx/>
                <a:buSzTx/>
                <a:buFontTx/>
              </a:pPr>
              <a:r>
                <a:rPr lang="en-US" altLang="zh-CN" sz="2400" dirty="0">
                  <a:solidFill>
                    <a:srgbClr val="FF0000"/>
                  </a:solidFill>
                  <a:latin typeface="Calibri" panose="020F0502020204030204" charset="0"/>
                  <a:cs typeface="Calibri" panose="020F0502020204030204" charset="0"/>
                </a:rPr>
                <a:t>Not ready for large scale deployment</a:t>
              </a:r>
            </a:p>
          </p:txBody>
        </p:sp>
        <p:sp>
          <p:nvSpPr>
            <p:cNvPr id="2" name="左大括号 1"/>
            <p:cNvSpPr/>
            <p:nvPr/>
          </p:nvSpPr>
          <p:spPr>
            <a:xfrm rot="16200000">
              <a:off x="12305" y="4714"/>
              <a:ext cx="600" cy="70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箭头连接符 13"/>
            <p:cNvCxnSpPr/>
            <p:nvPr/>
          </p:nvCxnSpPr>
          <p:spPr>
            <a:xfrm>
              <a:off x="12605" y="8526"/>
              <a:ext cx="0" cy="3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1865" y="1750060"/>
            <a:ext cx="10287000" cy="1322070"/>
          </a:xfrm>
          <a:prstGeom prst="rect">
            <a:avLst/>
          </a:prstGeom>
          <a:noFill/>
        </p:spPr>
        <p:txBody>
          <a:bodyPr wrap="square">
            <a:spAutoFit/>
          </a:bodyPr>
          <a:lstStyle/>
          <a:p>
            <a:pPr algn="ctr">
              <a:buClrTx/>
              <a:buSzTx/>
              <a:buFontTx/>
            </a:pPr>
            <a:r>
              <a:rPr lang="en-US" altLang="zh-CN" sz="4000" dirty="0">
                <a:ln w="0"/>
                <a:effectLst/>
                <a:latin typeface="Calibri" panose="020F0502020204030204" charset="0"/>
                <a:cs typeface="Calibri" panose="020F0502020204030204" charset="0"/>
              </a:rPr>
              <a:t>Can we enable wideband spectrum monitoring with low-cost, commercial off-the-shelf devices?</a:t>
            </a:r>
          </a:p>
        </p:txBody>
      </p:sp>
      <p:sp>
        <p:nvSpPr>
          <p:cNvPr id="4" name="矩形 3"/>
          <p:cNvSpPr/>
          <p:nvPr/>
        </p:nvSpPr>
        <p:spPr>
          <a:xfrm>
            <a:off x="916305" y="3700145"/>
            <a:ext cx="10358755" cy="1322070"/>
          </a:xfrm>
          <a:prstGeom prst="rect">
            <a:avLst/>
          </a:prstGeom>
          <a:noFill/>
        </p:spPr>
        <p:txBody>
          <a:bodyPr wrap="square" lIns="91440" tIns="45720" rIns="91440" bIns="45720">
            <a:spAutoFit/>
          </a:bodyPr>
          <a:lstStyle/>
          <a:p>
            <a:pPr algn="ctr"/>
            <a:r>
              <a:rPr lang="en-US" altLang="zh-CN" sz="4000" b="1" cap="none" spc="0" dirty="0">
                <a:ln w="0"/>
                <a:solidFill>
                  <a:srgbClr val="FF0000"/>
                </a:solidFill>
                <a:effectLst/>
                <a:latin typeface="Calibri" panose="020F0502020204030204" charset="0"/>
                <a:cs typeface="Calibri" panose="020F0502020204030204" charset="0"/>
              </a:rPr>
              <a:t>WISE</a:t>
            </a:r>
            <a:r>
              <a:rPr lang="zh-CN" altLang="en-US" sz="4000" b="1" cap="none" spc="0" dirty="0">
                <a:ln w="0"/>
                <a:solidFill>
                  <a:srgbClr val="FF0000"/>
                </a:solidFill>
                <a:effectLst/>
                <a:latin typeface="Calibri" panose="020F0502020204030204" charset="0"/>
                <a:cs typeface="Calibri" panose="020F0502020204030204" charset="0"/>
              </a:rPr>
              <a:t>：</a:t>
            </a:r>
            <a:r>
              <a:rPr lang="en-US" altLang="zh-CN" sz="4000" b="1" cap="none" spc="0" dirty="0">
                <a:ln w="0"/>
                <a:solidFill>
                  <a:schemeClr val="tx1"/>
                </a:solidFill>
                <a:effectLst/>
                <a:latin typeface="Calibri" panose="020F0502020204030204" charset="0"/>
                <a:cs typeface="Calibri" panose="020F0502020204030204" charset="0"/>
              </a:rPr>
              <a:t>Low-Cost Wide Band Spectrum Sensing Using UWB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2000"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p:nvPr/>
        </p:nvPicPr>
        <p:blipFill>
          <a:blip r:embed="rId3"/>
          <a:stretch>
            <a:fillRect/>
          </a:stretch>
        </p:blipFill>
        <p:spPr>
          <a:xfrm rot="2340000">
            <a:off x="610235" y="2051685"/>
            <a:ext cx="1417955" cy="1859280"/>
          </a:xfrm>
          <a:prstGeom prst="rect">
            <a:avLst/>
          </a:prstGeom>
          <a:noFill/>
          <a:ln w="9525">
            <a:noFill/>
          </a:ln>
        </p:spPr>
      </p:pic>
      <p:grpSp>
        <p:nvGrpSpPr>
          <p:cNvPr id="65" name="组合 64"/>
          <p:cNvGrpSpPr/>
          <p:nvPr/>
        </p:nvGrpSpPr>
        <p:grpSpPr>
          <a:xfrm>
            <a:off x="1459230" y="1401445"/>
            <a:ext cx="3456305" cy="477520"/>
            <a:chOff x="2375" y="2721"/>
            <a:chExt cx="5443" cy="752"/>
          </a:xfrm>
        </p:grpSpPr>
        <p:sp>
          <p:nvSpPr>
            <p:cNvPr id="3" name="矩形 2"/>
            <p:cNvSpPr/>
            <p:nvPr/>
          </p:nvSpPr>
          <p:spPr>
            <a:xfrm>
              <a:off x="4658" y="272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矩形 10"/>
            <p:cNvSpPr/>
            <p:nvPr/>
          </p:nvSpPr>
          <p:spPr>
            <a:xfrm>
              <a:off x="2411" y="2725"/>
              <a:ext cx="1175" cy="747"/>
            </a:xfrm>
            <a:prstGeom prst="rect">
              <a:avLst/>
            </a:prstGeom>
            <a:solidFill>
              <a:srgbClr val="EBF1D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4797" y="2736"/>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sp>
          <p:nvSpPr>
            <p:cNvPr id="2" name="文本框 1"/>
            <p:cNvSpPr txBox="1"/>
            <p:nvPr/>
          </p:nvSpPr>
          <p:spPr>
            <a:xfrm>
              <a:off x="2375" y="2734"/>
              <a:ext cx="1248"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Data</a:t>
              </a:r>
              <a:endParaRPr lang="en-US" altLang="zh-CN" sz="1600" dirty="0">
                <a:latin typeface="Times New Roman" panose="02020603050405020304" pitchFamily="18" charset="0"/>
                <a:cs typeface="Times New Roman" panose="02020603050405020304" pitchFamily="18" charset="0"/>
              </a:endParaRPr>
            </a:p>
          </p:txBody>
        </p:sp>
        <p:sp>
          <p:nvSpPr>
            <p:cNvPr id="7" name="矩形 6"/>
            <p:cNvSpPr/>
            <p:nvPr/>
          </p:nvSpPr>
          <p:spPr>
            <a:xfrm>
              <a:off x="3618" y="2721"/>
              <a:ext cx="1008" cy="752"/>
            </a:xfrm>
            <a:prstGeom prst="rect">
              <a:avLst/>
            </a:prstGeom>
            <a:solidFill>
              <a:srgbClr val="E3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04" y="2748"/>
              <a:ext cx="1436"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PHR</a:t>
              </a:r>
              <a:endParaRPr lang="en-US" altLang="zh-CN" sz="1600" dirty="0">
                <a:latin typeface="Times New Roman" panose="02020603050405020304" pitchFamily="18" charset="0"/>
                <a:cs typeface="Times New Roman" panose="02020603050405020304" pitchFamily="18" charset="0"/>
              </a:endParaRPr>
            </a:p>
          </p:txBody>
        </p:sp>
      </p:grpSp>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Feasibility of Spectrum Sensing</a:t>
            </a:r>
          </a:p>
        </p:txBody>
      </p:sp>
      <p:sp>
        <p:nvSpPr>
          <p:cNvPr id="62" name="文本框 61"/>
          <p:cNvSpPr txBox="1"/>
          <p:nvPr/>
        </p:nvSpPr>
        <p:spPr>
          <a:xfrm>
            <a:off x="2376170" y="2127250"/>
            <a:ext cx="27057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h(t)</a:t>
            </a:r>
          </a:p>
        </p:txBody>
      </p:sp>
      <p:pic>
        <p:nvPicPr>
          <p:cNvPr id="67" name="图片 66"/>
          <p:cNvPicPr/>
          <p:nvPr/>
        </p:nvPicPr>
        <p:blipFill>
          <a:blip r:embed="rId3"/>
          <a:stretch>
            <a:fillRect/>
          </a:stretch>
        </p:blipFill>
        <p:spPr>
          <a:xfrm rot="2340000">
            <a:off x="5509260" y="2108835"/>
            <a:ext cx="1417955" cy="1859280"/>
          </a:xfrm>
          <a:prstGeom prst="rect">
            <a:avLst/>
          </a:prstGeom>
          <a:noFill/>
          <a:ln w="9525">
            <a:noFill/>
          </a:ln>
        </p:spPr>
      </p:pic>
      <p:grpSp>
        <p:nvGrpSpPr>
          <p:cNvPr id="73" name="组合 72"/>
          <p:cNvGrpSpPr/>
          <p:nvPr/>
        </p:nvGrpSpPr>
        <p:grpSpPr>
          <a:xfrm>
            <a:off x="6755130" y="1395095"/>
            <a:ext cx="2006600" cy="474980"/>
            <a:chOff x="10638" y="2411"/>
            <a:chExt cx="3160" cy="748"/>
          </a:xfrm>
        </p:grpSpPr>
        <p:sp>
          <p:nvSpPr>
            <p:cNvPr id="69" name="矩形 68"/>
            <p:cNvSpPr/>
            <p:nvPr/>
          </p:nvSpPr>
          <p:spPr>
            <a:xfrm>
              <a:off x="10638" y="2411"/>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文本框 69"/>
            <p:cNvSpPr txBox="1"/>
            <p:nvPr/>
          </p:nvSpPr>
          <p:spPr>
            <a:xfrm>
              <a:off x="11063" y="2411"/>
              <a:ext cx="2310"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p(t)*h(t)</a:t>
              </a:r>
            </a:p>
          </p:txBody>
        </p:sp>
      </p:grpSp>
      <p:grpSp>
        <p:nvGrpSpPr>
          <p:cNvPr id="74" name="组合 73"/>
          <p:cNvGrpSpPr/>
          <p:nvPr/>
        </p:nvGrpSpPr>
        <p:grpSpPr>
          <a:xfrm>
            <a:off x="6814185" y="1905635"/>
            <a:ext cx="2007235" cy="1649095"/>
            <a:chOff x="10731" y="3215"/>
            <a:chExt cx="3161" cy="2597"/>
          </a:xfrm>
        </p:grpSpPr>
        <p:sp>
          <p:nvSpPr>
            <p:cNvPr id="32" name="左大括号 31"/>
            <p:cNvSpPr/>
            <p:nvPr/>
          </p:nvSpPr>
          <p:spPr>
            <a:xfrm rot="16200000">
              <a:off x="12171" y="2351"/>
              <a:ext cx="271" cy="19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左大括号 32"/>
            <p:cNvSpPr/>
            <p:nvPr/>
          </p:nvSpPr>
          <p:spPr>
            <a:xfrm rot="16200000" flipH="1" flipV="1">
              <a:off x="12165" y="3916"/>
              <a:ext cx="283" cy="1999"/>
            </a:xfrm>
            <a:prstGeom prst="leftBrace">
              <a:avLst>
                <a:gd name="adj1" fmla="val 8333"/>
                <a:gd name="adj2" fmla="val 503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p:cNvSpPr txBox="1"/>
            <p:nvPr/>
          </p:nvSpPr>
          <p:spPr>
            <a:xfrm>
              <a:off x="10991" y="3803"/>
              <a:ext cx="2572"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Correlation</a:t>
              </a:r>
            </a:p>
          </p:txBody>
        </p:sp>
        <p:sp>
          <p:nvSpPr>
            <p:cNvPr id="71" name="矩形 70"/>
            <p:cNvSpPr/>
            <p:nvPr/>
          </p:nvSpPr>
          <p:spPr>
            <a:xfrm>
              <a:off x="10731" y="506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2" name="文本框 71"/>
            <p:cNvSpPr txBox="1"/>
            <p:nvPr/>
          </p:nvSpPr>
          <p:spPr>
            <a:xfrm>
              <a:off x="10829" y="5064"/>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grpSp>
      <p:grpSp>
        <p:nvGrpSpPr>
          <p:cNvPr id="84" name="组合 83"/>
          <p:cNvGrpSpPr/>
          <p:nvPr/>
        </p:nvGrpSpPr>
        <p:grpSpPr>
          <a:xfrm>
            <a:off x="8269605" y="2793365"/>
            <a:ext cx="3425190" cy="3594100"/>
            <a:chOff x="13023" y="4399"/>
            <a:chExt cx="5394" cy="5660"/>
          </a:xfrm>
        </p:grpSpPr>
        <p:sp>
          <p:nvSpPr>
            <p:cNvPr id="50" name="文本框 49"/>
            <p:cNvSpPr txBox="1"/>
            <p:nvPr/>
          </p:nvSpPr>
          <p:spPr>
            <a:xfrm>
              <a:off x="17142" y="4701"/>
              <a:ext cx="1275" cy="72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FFT</a:t>
              </a:r>
            </a:p>
          </p:txBody>
        </p:sp>
        <p:grpSp>
          <p:nvGrpSpPr>
            <p:cNvPr id="78" name="组合 77"/>
            <p:cNvGrpSpPr/>
            <p:nvPr/>
          </p:nvGrpSpPr>
          <p:grpSpPr>
            <a:xfrm>
              <a:off x="13023" y="4399"/>
              <a:ext cx="5394" cy="5660"/>
              <a:chOff x="13023" y="4399"/>
              <a:chExt cx="5394" cy="5660"/>
            </a:xfrm>
          </p:grpSpPr>
          <p:pic>
            <p:nvPicPr>
              <p:cNvPr id="57" name="图片 56" descr="CFR_OFF"/>
              <p:cNvPicPr>
                <a:picLocks noChangeAspect="1"/>
              </p:cNvPicPr>
              <p:nvPr/>
            </p:nvPicPr>
            <p:blipFill>
              <a:blip r:embed="rId4"/>
              <a:stretch>
                <a:fillRect/>
              </a:stretch>
            </p:blipFill>
            <p:spPr>
              <a:xfrm>
                <a:off x="13023" y="6013"/>
                <a:ext cx="5394" cy="4046"/>
              </a:xfrm>
              <a:prstGeom prst="rect">
                <a:avLst/>
              </a:prstGeom>
            </p:spPr>
          </p:pic>
          <p:cxnSp>
            <p:nvCxnSpPr>
              <p:cNvPr id="77" name="直接箭头连接符 76"/>
              <p:cNvCxnSpPr/>
              <p:nvPr/>
            </p:nvCxnSpPr>
            <p:spPr>
              <a:xfrm>
                <a:off x="16897" y="4399"/>
                <a:ext cx="0" cy="16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55" name="文本框 54"/>
            <p:cNvSpPr txBox="1"/>
            <p:nvPr/>
          </p:nvSpPr>
          <p:spPr>
            <a:xfrm>
              <a:off x="14631" y="5666"/>
              <a:ext cx="2178"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H(f)(CFR)</a:t>
              </a:r>
              <a:endParaRPr lang="en-US" altLang="zh-CN" dirty="0"/>
            </a:p>
          </p:txBody>
        </p:sp>
      </p:grpSp>
      <p:grpSp>
        <p:nvGrpSpPr>
          <p:cNvPr id="83" name="组合 82"/>
          <p:cNvGrpSpPr/>
          <p:nvPr/>
        </p:nvGrpSpPr>
        <p:grpSpPr>
          <a:xfrm>
            <a:off x="8612505" y="2272030"/>
            <a:ext cx="2668905" cy="474980"/>
            <a:chOff x="13598" y="3445"/>
            <a:chExt cx="4203" cy="748"/>
          </a:xfrm>
        </p:grpSpPr>
        <p:cxnSp>
          <p:nvCxnSpPr>
            <p:cNvPr id="43" name="直接箭头连接符 42"/>
            <p:cNvCxnSpPr/>
            <p:nvPr/>
          </p:nvCxnSpPr>
          <p:spPr>
            <a:xfrm>
              <a:off x="13598" y="3852"/>
              <a:ext cx="100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14640" y="3445"/>
              <a:ext cx="3161" cy="748"/>
            </a:xfrm>
            <a:prstGeom prst="rect">
              <a:avLst/>
            </a:prstGeom>
            <a:solidFill>
              <a:schemeClr val="accent5">
                <a:lumMod val="60000"/>
                <a:lumOff val="4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文本框 43"/>
            <p:cNvSpPr txBox="1"/>
            <p:nvPr/>
          </p:nvSpPr>
          <p:spPr>
            <a:xfrm>
              <a:off x="15217" y="3468"/>
              <a:ext cx="2008"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h(t)(CIR)</a:t>
              </a:r>
              <a:endParaRPr lang="en-US" altLang="zh-CN" dirty="0"/>
            </a:p>
          </p:txBody>
        </p:sp>
      </p:grpSp>
      <p:cxnSp>
        <p:nvCxnSpPr>
          <p:cNvPr id="9" name="直接箭头连接符 8"/>
          <p:cNvCxnSpPr/>
          <p:nvPr/>
        </p:nvCxnSpPr>
        <p:spPr>
          <a:xfrm>
            <a:off x="1567180" y="2022475"/>
            <a:ext cx="4432300"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wipe(left)">
                                      <p:cBhvr>
                                        <p:cTn id="14" dur="500"/>
                                        <p:tgtEl>
                                          <p:spTgt spid="7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left)">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wipe(up)">
                                      <p:cBhvr>
                                        <p:cTn id="2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箭头连接符 58"/>
          <p:cNvCxnSpPr/>
          <p:nvPr/>
        </p:nvCxnSpPr>
        <p:spPr>
          <a:xfrm>
            <a:off x="1567180" y="2022475"/>
            <a:ext cx="4432300"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66" name="图片 65"/>
          <p:cNvPicPr/>
          <p:nvPr/>
        </p:nvPicPr>
        <p:blipFill>
          <a:blip r:embed="rId3"/>
          <a:stretch>
            <a:fillRect/>
          </a:stretch>
        </p:blipFill>
        <p:spPr>
          <a:xfrm rot="2340000">
            <a:off x="610235" y="2051685"/>
            <a:ext cx="1417955" cy="1859280"/>
          </a:xfrm>
          <a:prstGeom prst="rect">
            <a:avLst/>
          </a:prstGeom>
          <a:noFill/>
          <a:ln w="9525">
            <a:noFill/>
          </a:ln>
        </p:spPr>
      </p:pic>
      <p:grpSp>
        <p:nvGrpSpPr>
          <p:cNvPr id="65" name="组合 64"/>
          <p:cNvGrpSpPr/>
          <p:nvPr/>
        </p:nvGrpSpPr>
        <p:grpSpPr>
          <a:xfrm>
            <a:off x="1459230" y="1401445"/>
            <a:ext cx="3456305" cy="477520"/>
            <a:chOff x="2375" y="2721"/>
            <a:chExt cx="5443" cy="752"/>
          </a:xfrm>
        </p:grpSpPr>
        <p:sp>
          <p:nvSpPr>
            <p:cNvPr id="3" name="矩形 2"/>
            <p:cNvSpPr/>
            <p:nvPr/>
          </p:nvSpPr>
          <p:spPr>
            <a:xfrm>
              <a:off x="4658" y="272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矩形 10"/>
            <p:cNvSpPr/>
            <p:nvPr/>
          </p:nvSpPr>
          <p:spPr>
            <a:xfrm>
              <a:off x="2411" y="2725"/>
              <a:ext cx="1175" cy="747"/>
            </a:xfrm>
            <a:prstGeom prst="rect">
              <a:avLst/>
            </a:prstGeom>
            <a:solidFill>
              <a:srgbClr val="EBF1D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4797" y="2736"/>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sp>
          <p:nvSpPr>
            <p:cNvPr id="2" name="文本框 1"/>
            <p:cNvSpPr txBox="1"/>
            <p:nvPr/>
          </p:nvSpPr>
          <p:spPr>
            <a:xfrm>
              <a:off x="2375" y="2734"/>
              <a:ext cx="1248"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Data</a:t>
              </a:r>
              <a:endParaRPr lang="en-US" altLang="zh-CN" sz="1600" dirty="0">
                <a:latin typeface="Times New Roman" panose="02020603050405020304" pitchFamily="18" charset="0"/>
                <a:cs typeface="Times New Roman" panose="02020603050405020304" pitchFamily="18" charset="0"/>
              </a:endParaRPr>
            </a:p>
          </p:txBody>
        </p:sp>
        <p:sp>
          <p:nvSpPr>
            <p:cNvPr id="7" name="矩形 6"/>
            <p:cNvSpPr/>
            <p:nvPr/>
          </p:nvSpPr>
          <p:spPr>
            <a:xfrm>
              <a:off x="3618" y="2721"/>
              <a:ext cx="1008" cy="752"/>
            </a:xfrm>
            <a:prstGeom prst="rect">
              <a:avLst/>
            </a:prstGeom>
            <a:solidFill>
              <a:srgbClr val="E3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04" y="2748"/>
              <a:ext cx="1436"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PHR</a:t>
              </a:r>
              <a:endParaRPr lang="en-US" altLang="zh-CN" sz="1600" dirty="0">
                <a:latin typeface="Times New Roman" panose="02020603050405020304" pitchFamily="18" charset="0"/>
                <a:cs typeface="Times New Roman" panose="02020603050405020304" pitchFamily="18" charset="0"/>
              </a:endParaRPr>
            </a:p>
          </p:txBody>
        </p:sp>
      </p:grpSp>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Feasibility of Spectrum Sensing</a:t>
            </a:r>
          </a:p>
        </p:txBody>
      </p:sp>
      <p:sp>
        <p:nvSpPr>
          <p:cNvPr id="62" name="文本框 61"/>
          <p:cNvSpPr txBox="1"/>
          <p:nvPr/>
        </p:nvSpPr>
        <p:spPr>
          <a:xfrm>
            <a:off x="2376170" y="2127250"/>
            <a:ext cx="27057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h(t)</a:t>
            </a:r>
          </a:p>
        </p:txBody>
      </p:sp>
      <p:pic>
        <p:nvPicPr>
          <p:cNvPr id="67" name="图片 66"/>
          <p:cNvPicPr/>
          <p:nvPr/>
        </p:nvPicPr>
        <p:blipFill>
          <a:blip r:embed="rId3"/>
          <a:stretch>
            <a:fillRect/>
          </a:stretch>
        </p:blipFill>
        <p:spPr>
          <a:xfrm rot="2340000">
            <a:off x="5509260" y="2108835"/>
            <a:ext cx="1417955" cy="1859280"/>
          </a:xfrm>
          <a:prstGeom prst="rect">
            <a:avLst/>
          </a:prstGeom>
          <a:noFill/>
          <a:ln w="9525">
            <a:noFill/>
          </a:ln>
        </p:spPr>
      </p:pic>
      <p:sp>
        <p:nvSpPr>
          <p:cNvPr id="69" name="矩形 68"/>
          <p:cNvSpPr/>
          <p:nvPr/>
        </p:nvSpPr>
        <p:spPr>
          <a:xfrm>
            <a:off x="6755130" y="1395095"/>
            <a:ext cx="2007235" cy="474980"/>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文本框 69"/>
          <p:cNvSpPr txBox="1"/>
          <p:nvPr/>
        </p:nvSpPr>
        <p:spPr>
          <a:xfrm>
            <a:off x="6675120" y="1394460"/>
            <a:ext cx="216725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(p(t)+x(t))*h(t)</a:t>
            </a:r>
          </a:p>
        </p:txBody>
      </p:sp>
      <p:grpSp>
        <p:nvGrpSpPr>
          <p:cNvPr id="9" name="组合 8"/>
          <p:cNvGrpSpPr/>
          <p:nvPr/>
        </p:nvGrpSpPr>
        <p:grpSpPr>
          <a:xfrm>
            <a:off x="182880" y="2247900"/>
            <a:ext cx="5778500" cy="3531870"/>
            <a:chOff x="288" y="3540"/>
            <a:chExt cx="9100" cy="5562"/>
          </a:xfrm>
        </p:grpSpPr>
        <p:pic>
          <p:nvPicPr>
            <p:cNvPr id="25" name="图片 24" descr="USRP"/>
            <p:cNvPicPr>
              <a:picLocks noChangeAspect="1"/>
            </p:cNvPicPr>
            <p:nvPr/>
          </p:nvPicPr>
          <p:blipFill>
            <a:blip r:embed="rId4"/>
            <a:stretch>
              <a:fillRect/>
            </a:stretch>
          </p:blipFill>
          <p:spPr>
            <a:xfrm>
              <a:off x="288" y="6968"/>
              <a:ext cx="3795" cy="2135"/>
            </a:xfrm>
            <a:prstGeom prst="rect">
              <a:avLst/>
            </a:prstGeom>
          </p:spPr>
        </p:pic>
        <p:sp>
          <p:nvSpPr>
            <p:cNvPr id="27" name="矩形 26"/>
            <p:cNvSpPr/>
            <p:nvPr/>
          </p:nvSpPr>
          <p:spPr>
            <a:xfrm>
              <a:off x="3604" y="7631"/>
              <a:ext cx="4537" cy="898"/>
            </a:xfrm>
            <a:prstGeom prst="rect">
              <a:avLst/>
            </a:prstGeom>
            <a:solidFill>
              <a:schemeClr val="accent1">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en-US" altLang="zh-CN" sz="2400" dirty="0">
                  <a:solidFill>
                    <a:schemeClr val="tx1"/>
                  </a:solidFill>
                  <a:latin typeface="Calibri" panose="020F0502020204030204" charset="0"/>
                  <a:cs typeface="Calibri" panose="020F0502020204030204" charset="0"/>
                </a:rPr>
                <a:t>Single-tone signal x(t)</a:t>
              </a:r>
            </a:p>
          </p:txBody>
        </p:sp>
        <p:cxnSp>
          <p:nvCxnSpPr>
            <p:cNvPr id="6" name="直接箭头连接符 5"/>
            <p:cNvCxnSpPr/>
            <p:nvPr/>
          </p:nvCxnSpPr>
          <p:spPr>
            <a:xfrm flipV="1">
              <a:off x="3604" y="3540"/>
              <a:ext cx="5784" cy="4091"/>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7025005" y="1395095"/>
            <a:ext cx="1466850"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p(t)*h(t)</a:t>
            </a:r>
          </a:p>
        </p:txBody>
      </p:sp>
      <p:sp>
        <p:nvSpPr>
          <p:cNvPr id="13" name="文本框 12"/>
          <p:cNvSpPr txBox="1"/>
          <p:nvPr/>
        </p:nvSpPr>
        <p:spPr>
          <a:xfrm>
            <a:off x="10885170" y="2985135"/>
            <a:ext cx="809625" cy="46037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FFT</a:t>
            </a:r>
          </a:p>
        </p:txBody>
      </p:sp>
      <p:pic>
        <p:nvPicPr>
          <p:cNvPr id="16" name="图片 15" descr="CFR_OFF"/>
          <p:cNvPicPr>
            <a:picLocks noChangeAspect="1"/>
          </p:cNvPicPr>
          <p:nvPr/>
        </p:nvPicPr>
        <p:blipFill>
          <a:blip r:embed="rId5"/>
          <a:stretch>
            <a:fillRect/>
          </a:stretch>
        </p:blipFill>
        <p:spPr>
          <a:xfrm>
            <a:off x="8269605" y="3818255"/>
            <a:ext cx="3425190" cy="2569210"/>
          </a:xfrm>
          <a:prstGeom prst="rect">
            <a:avLst/>
          </a:prstGeom>
        </p:spPr>
      </p:pic>
      <p:cxnSp>
        <p:nvCxnSpPr>
          <p:cNvPr id="17" name="直接箭头连接符 16"/>
          <p:cNvCxnSpPr/>
          <p:nvPr/>
        </p:nvCxnSpPr>
        <p:spPr>
          <a:xfrm>
            <a:off x="10729595" y="2793365"/>
            <a:ext cx="0" cy="1047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0" name="图片 19" descr="Single_tone_signal"/>
          <p:cNvPicPr>
            <a:picLocks noChangeAspect="1"/>
          </p:cNvPicPr>
          <p:nvPr/>
        </p:nvPicPr>
        <p:blipFill>
          <a:blip r:embed="rId6"/>
          <a:srcRect l="11960" t="11108" r="8956" b="9682"/>
          <a:stretch>
            <a:fillRect/>
          </a:stretch>
        </p:blipFill>
        <p:spPr>
          <a:xfrm>
            <a:off x="8676640" y="4095750"/>
            <a:ext cx="2713355" cy="2040255"/>
          </a:xfrm>
          <a:prstGeom prst="rect">
            <a:avLst/>
          </a:prstGeom>
        </p:spPr>
      </p:pic>
      <p:sp>
        <p:nvSpPr>
          <p:cNvPr id="21" name="文本框 20"/>
          <p:cNvSpPr txBox="1"/>
          <p:nvPr/>
        </p:nvSpPr>
        <p:spPr>
          <a:xfrm>
            <a:off x="8954135" y="3597910"/>
            <a:ext cx="193103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H(f)+P(f)X(f)</a:t>
            </a:r>
          </a:p>
        </p:txBody>
      </p:sp>
      <p:grpSp>
        <p:nvGrpSpPr>
          <p:cNvPr id="4" name="组合 3"/>
          <p:cNvGrpSpPr/>
          <p:nvPr/>
        </p:nvGrpSpPr>
        <p:grpSpPr>
          <a:xfrm>
            <a:off x="6814185" y="1905635"/>
            <a:ext cx="2007235" cy="1649095"/>
            <a:chOff x="10731" y="3215"/>
            <a:chExt cx="3161" cy="2597"/>
          </a:xfrm>
        </p:grpSpPr>
        <p:sp>
          <p:nvSpPr>
            <p:cNvPr id="5" name="左大括号 4"/>
            <p:cNvSpPr/>
            <p:nvPr/>
          </p:nvSpPr>
          <p:spPr>
            <a:xfrm rot="16200000">
              <a:off x="12171" y="2351"/>
              <a:ext cx="271" cy="19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p:cNvSpPr/>
            <p:nvPr/>
          </p:nvSpPr>
          <p:spPr>
            <a:xfrm rot="16200000" flipH="1" flipV="1">
              <a:off x="12165" y="3916"/>
              <a:ext cx="283" cy="1999"/>
            </a:xfrm>
            <a:prstGeom prst="leftBrace">
              <a:avLst>
                <a:gd name="adj1" fmla="val 8333"/>
                <a:gd name="adj2" fmla="val 503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10991" y="3803"/>
              <a:ext cx="2572"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Correlation</a:t>
              </a:r>
            </a:p>
          </p:txBody>
        </p:sp>
        <p:sp>
          <p:nvSpPr>
            <p:cNvPr id="23" name="矩形 22"/>
            <p:cNvSpPr/>
            <p:nvPr/>
          </p:nvSpPr>
          <p:spPr>
            <a:xfrm>
              <a:off x="10731" y="506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p:cNvSpPr txBox="1"/>
            <p:nvPr/>
          </p:nvSpPr>
          <p:spPr>
            <a:xfrm>
              <a:off x="10829" y="5064"/>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grpSp>
      <p:cxnSp>
        <p:nvCxnSpPr>
          <p:cNvPr id="43" name="直接箭头连接符 42"/>
          <p:cNvCxnSpPr/>
          <p:nvPr/>
        </p:nvCxnSpPr>
        <p:spPr>
          <a:xfrm>
            <a:off x="8612505" y="2530475"/>
            <a:ext cx="63944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274175" y="2272030"/>
            <a:ext cx="2007235" cy="474980"/>
          </a:xfrm>
          <a:prstGeom prst="rect">
            <a:avLst/>
          </a:prstGeom>
          <a:solidFill>
            <a:schemeClr val="accent5">
              <a:lumMod val="60000"/>
              <a:lumOff val="4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文本框 27"/>
          <p:cNvSpPr txBox="1"/>
          <p:nvPr/>
        </p:nvSpPr>
        <p:spPr>
          <a:xfrm>
            <a:off x="9640570" y="2286635"/>
            <a:ext cx="1275080" cy="46037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h(t)(CIR)</a:t>
            </a:r>
            <a:endParaRPr lang="en-US" altLang="zh-CN" dirty="0"/>
          </a:p>
        </p:txBody>
      </p:sp>
      <p:sp>
        <p:nvSpPr>
          <p:cNvPr id="55" name="文本框 54"/>
          <p:cNvSpPr txBox="1"/>
          <p:nvPr/>
        </p:nvSpPr>
        <p:spPr>
          <a:xfrm>
            <a:off x="9290685" y="3597910"/>
            <a:ext cx="1383030" cy="46037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H(f)(CFR)</a:t>
            </a:r>
            <a:endParaRPr lang="en-US" altLang="zh-CN" dirty="0"/>
          </a:p>
        </p:txBody>
      </p:sp>
      <p:sp>
        <p:nvSpPr>
          <p:cNvPr id="79" name="文本框 78"/>
          <p:cNvSpPr txBox="1"/>
          <p:nvPr/>
        </p:nvSpPr>
        <p:spPr>
          <a:xfrm>
            <a:off x="9303385" y="2272030"/>
            <a:ext cx="1978025" cy="46037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h(t)+p(t)*x(t)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xit" presetSubtype="1" fill="hold" grpId="0" nodeType="afterEffect">
                                  <p:stCondLst>
                                    <p:cond delay="0"/>
                                  </p:stCondLst>
                                  <p:childTnLst>
                                    <p:animEffect transition="out" filter="wipe(up)">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22" presetClass="entr" presetSubtype="4"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wipe(down)">
                                      <p:cBhvr>
                                        <p:cTn id="14" dur="500"/>
                                        <p:tgtEl>
                                          <p:spTgt spid="7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par>
                                <p:cTn id="20" presetID="22" presetClass="entr" presetSubtype="1"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wipe(up)">
                                      <p:cBhvr>
                                        <p:cTn id="22" dur="500"/>
                                        <p:tgtEl>
                                          <p:spTgt spid="79"/>
                                        </p:tgtEl>
                                      </p:cBhvr>
                                    </p:animEffect>
                                  </p:childTnLst>
                                </p:cTn>
                              </p:par>
                            </p:childTnLst>
                          </p:cTn>
                        </p:par>
                        <p:par>
                          <p:cTn id="23" fill="hold">
                            <p:stCondLst>
                              <p:cond delay="500"/>
                            </p:stCondLst>
                            <p:childTnLst>
                              <p:par>
                                <p:cTn id="24" presetID="22" presetClass="exit" presetSubtype="4" fill="hold" grpId="0" nodeType="afterEffect">
                                  <p:stCondLst>
                                    <p:cond delay="0"/>
                                  </p:stCondLst>
                                  <p:childTnLst>
                                    <p:animEffect transition="out" filter="wipe(down)">
                                      <p:cBhvr>
                                        <p:cTn id="25" dur="500"/>
                                        <p:tgtEl>
                                          <p:spTgt spid="55"/>
                                        </p:tgtEl>
                                      </p:cBhvr>
                                    </p:animEffect>
                                    <p:set>
                                      <p:cBhvr>
                                        <p:cTn id="26" dur="1" fill="hold">
                                          <p:stCondLst>
                                            <p:cond delay="499"/>
                                          </p:stCondLst>
                                        </p:cTn>
                                        <p:tgtEl>
                                          <p:spTgt spid="55"/>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10" grpId="0"/>
      <p:bldP spid="10" grpId="1"/>
      <p:bldP spid="21" grpId="0"/>
      <p:bldP spid="21" grpId="1"/>
      <p:bldP spid="28" grpId="0"/>
      <p:bldP spid="28" grpId="1"/>
      <p:bldP spid="55" grpId="0"/>
      <p:bldP spid="55" grpId="1"/>
      <p:bldP spid="79" grpId="0"/>
      <p:bldP spid="7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487680" y="471805"/>
            <a:ext cx="7288530" cy="645160"/>
          </a:xfrm>
          <a:prstGeom prst="rect">
            <a:avLst/>
          </a:prstGeom>
          <a:noFill/>
        </p:spPr>
        <p:txBody>
          <a:bodyPr wrap="square" rtlCol="0">
            <a:spAutoFit/>
          </a:bodyPr>
          <a:lstStyle/>
          <a:p>
            <a:pPr algn="l">
              <a:buClrTx/>
              <a:buSzTx/>
              <a:buFontTx/>
            </a:pPr>
            <a:r>
              <a:rPr lang="en-US" altLang="zh-CN" sz="3600" dirty="0">
                <a:latin typeface="Calibri" panose="020F0502020204030204" charset="0"/>
                <a:cs typeface="Calibri" panose="020F0502020204030204" charset="0"/>
                <a:sym typeface="+mn-ea"/>
              </a:rPr>
              <a:t>Feasibility of Spectrum Sensing</a:t>
            </a:r>
          </a:p>
        </p:txBody>
      </p:sp>
      <p:pic>
        <p:nvPicPr>
          <p:cNvPr id="4" name="图片 3" descr="Single_tone_signal"/>
          <p:cNvPicPr>
            <a:picLocks noChangeAspect="1"/>
          </p:cNvPicPr>
          <p:nvPr/>
        </p:nvPicPr>
        <p:blipFill>
          <a:blip r:embed="rId3"/>
          <a:srcRect l="751" t="1401" r="-451" b="-75"/>
          <a:stretch>
            <a:fillRect/>
          </a:stretch>
        </p:blipFill>
        <p:spPr>
          <a:xfrm>
            <a:off x="8295005" y="3876675"/>
            <a:ext cx="3371850" cy="2504440"/>
          </a:xfrm>
          <a:prstGeom prst="rect">
            <a:avLst/>
          </a:prstGeom>
        </p:spPr>
      </p:pic>
      <p:grpSp>
        <p:nvGrpSpPr>
          <p:cNvPr id="55" name="组合 54"/>
          <p:cNvGrpSpPr/>
          <p:nvPr/>
        </p:nvGrpSpPr>
        <p:grpSpPr>
          <a:xfrm>
            <a:off x="182880" y="1394460"/>
            <a:ext cx="11511280" cy="4385310"/>
            <a:chOff x="288" y="2196"/>
            <a:chExt cx="18128" cy="6906"/>
          </a:xfrm>
        </p:grpSpPr>
        <p:cxnSp>
          <p:nvCxnSpPr>
            <p:cNvPr id="59" name="直接箭头连接符 58"/>
            <p:cNvCxnSpPr/>
            <p:nvPr/>
          </p:nvCxnSpPr>
          <p:spPr>
            <a:xfrm>
              <a:off x="2468" y="3185"/>
              <a:ext cx="6980"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66" name="图片 65"/>
            <p:cNvPicPr/>
            <p:nvPr/>
          </p:nvPicPr>
          <p:blipFill>
            <a:blip r:embed="rId4"/>
            <a:stretch>
              <a:fillRect/>
            </a:stretch>
          </p:blipFill>
          <p:spPr>
            <a:xfrm rot="2340000">
              <a:off x="961" y="3231"/>
              <a:ext cx="2233" cy="2928"/>
            </a:xfrm>
            <a:prstGeom prst="rect">
              <a:avLst/>
            </a:prstGeom>
            <a:noFill/>
            <a:ln w="9525">
              <a:noFill/>
            </a:ln>
          </p:spPr>
        </p:pic>
        <p:grpSp>
          <p:nvGrpSpPr>
            <p:cNvPr id="65" name="组合 64"/>
            <p:cNvGrpSpPr/>
            <p:nvPr/>
          </p:nvGrpSpPr>
          <p:grpSpPr>
            <a:xfrm>
              <a:off x="2298" y="2207"/>
              <a:ext cx="5443" cy="752"/>
              <a:chOff x="2375" y="2721"/>
              <a:chExt cx="5443" cy="752"/>
            </a:xfrm>
          </p:grpSpPr>
          <p:sp>
            <p:nvSpPr>
              <p:cNvPr id="3" name="矩形 2"/>
              <p:cNvSpPr/>
              <p:nvPr/>
            </p:nvSpPr>
            <p:spPr>
              <a:xfrm>
                <a:off x="4658" y="272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矩形 10"/>
              <p:cNvSpPr/>
              <p:nvPr/>
            </p:nvSpPr>
            <p:spPr>
              <a:xfrm>
                <a:off x="2411" y="2725"/>
                <a:ext cx="1175" cy="747"/>
              </a:xfrm>
              <a:prstGeom prst="rect">
                <a:avLst/>
              </a:prstGeom>
              <a:solidFill>
                <a:srgbClr val="EBF1D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4797" y="2736"/>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sp>
            <p:nvSpPr>
              <p:cNvPr id="2" name="文本框 1"/>
              <p:cNvSpPr txBox="1"/>
              <p:nvPr/>
            </p:nvSpPr>
            <p:spPr>
              <a:xfrm>
                <a:off x="2375" y="2734"/>
                <a:ext cx="1248"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Data</a:t>
                </a:r>
                <a:endParaRPr lang="en-US" altLang="zh-CN" sz="1600" dirty="0">
                  <a:latin typeface="Times New Roman" panose="02020603050405020304" pitchFamily="18" charset="0"/>
                  <a:cs typeface="Times New Roman" panose="02020603050405020304" pitchFamily="18" charset="0"/>
                </a:endParaRPr>
              </a:p>
            </p:txBody>
          </p:sp>
          <p:sp>
            <p:nvSpPr>
              <p:cNvPr id="7" name="矩形 6"/>
              <p:cNvSpPr/>
              <p:nvPr/>
            </p:nvSpPr>
            <p:spPr>
              <a:xfrm>
                <a:off x="3618" y="2721"/>
                <a:ext cx="1008" cy="752"/>
              </a:xfrm>
              <a:prstGeom prst="rect">
                <a:avLst/>
              </a:prstGeom>
              <a:solidFill>
                <a:srgbClr val="E3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04" y="2748"/>
                <a:ext cx="1436" cy="725"/>
              </a:xfrm>
              <a:prstGeom prst="rect">
                <a:avLst/>
              </a:prstGeom>
              <a:noFill/>
            </p:spPr>
            <p:txBody>
              <a:bodyPr wrap="square" rtlCol="0">
                <a:spAutoFit/>
              </a:bodyPr>
              <a:lstStyle/>
              <a:p>
                <a:pPr algn="ctr"/>
                <a:r>
                  <a:rPr lang="en-US" altLang="zh-CN" sz="2400" dirty="0">
                    <a:latin typeface="Calibri" panose="020F0502020204030204" charset="0"/>
                    <a:cs typeface="Calibri" panose="020F0502020204030204" charset="0"/>
                  </a:rPr>
                  <a:t>PHR</a:t>
                </a:r>
                <a:endParaRPr lang="en-US" altLang="zh-CN" sz="1600" dirty="0">
                  <a:latin typeface="Times New Roman" panose="02020603050405020304" pitchFamily="18" charset="0"/>
                  <a:cs typeface="Times New Roman" panose="02020603050405020304" pitchFamily="18" charset="0"/>
                </a:endParaRPr>
              </a:p>
            </p:txBody>
          </p:sp>
        </p:grpSp>
        <p:sp>
          <p:nvSpPr>
            <p:cNvPr id="62" name="文本框 61"/>
            <p:cNvSpPr txBox="1"/>
            <p:nvPr/>
          </p:nvSpPr>
          <p:spPr>
            <a:xfrm>
              <a:off x="3742" y="3350"/>
              <a:ext cx="4261"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h(t)</a:t>
              </a:r>
            </a:p>
          </p:txBody>
        </p:sp>
        <p:pic>
          <p:nvPicPr>
            <p:cNvPr id="67" name="图片 66"/>
            <p:cNvPicPr/>
            <p:nvPr/>
          </p:nvPicPr>
          <p:blipFill>
            <a:blip r:embed="rId4"/>
            <a:stretch>
              <a:fillRect/>
            </a:stretch>
          </p:blipFill>
          <p:spPr>
            <a:xfrm rot="2340000">
              <a:off x="8676" y="3321"/>
              <a:ext cx="2233" cy="2928"/>
            </a:xfrm>
            <a:prstGeom prst="rect">
              <a:avLst/>
            </a:prstGeom>
            <a:noFill/>
            <a:ln w="9525">
              <a:noFill/>
            </a:ln>
          </p:spPr>
        </p:pic>
        <p:sp>
          <p:nvSpPr>
            <p:cNvPr id="69" name="矩形 68"/>
            <p:cNvSpPr/>
            <p:nvPr/>
          </p:nvSpPr>
          <p:spPr>
            <a:xfrm>
              <a:off x="10638" y="2197"/>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文本框 69"/>
            <p:cNvSpPr txBox="1"/>
            <p:nvPr/>
          </p:nvSpPr>
          <p:spPr>
            <a:xfrm>
              <a:off x="10512" y="2196"/>
              <a:ext cx="3413"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(p(t)+x(t))*h(t)</a:t>
              </a:r>
            </a:p>
          </p:txBody>
        </p:sp>
        <p:grpSp>
          <p:nvGrpSpPr>
            <p:cNvPr id="9" name="组合 8"/>
            <p:cNvGrpSpPr/>
            <p:nvPr/>
          </p:nvGrpSpPr>
          <p:grpSpPr>
            <a:xfrm>
              <a:off x="288" y="3540"/>
              <a:ext cx="9100" cy="5562"/>
              <a:chOff x="288" y="3540"/>
              <a:chExt cx="9100" cy="5562"/>
            </a:xfrm>
          </p:grpSpPr>
          <p:pic>
            <p:nvPicPr>
              <p:cNvPr id="25" name="图片 24" descr="USRP"/>
              <p:cNvPicPr>
                <a:picLocks noChangeAspect="1"/>
              </p:cNvPicPr>
              <p:nvPr/>
            </p:nvPicPr>
            <p:blipFill>
              <a:blip r:embed="rId5"/>
              <a:stretch>
                <a:fillRect/>
              </a:stretch>
            </p:blipFill>
            <p:spPr>
              <a:xfrm>
                <a:off x="288" y="6968"/>
                <a:ext cx="3795" cy="2135"/>
              </a:xfrm>
              <a:prstGeom prst="rect">
                <a:avLst/>
              </a:prstGeom>
            </p:spPr>
          </p:pic>
          <p:sp>
            <p:nvSpPr>
              <p:cNvPr id="27" name="矩形 26"/>
              <p:cNvSpPr/>
              <p:nvPr/>
            </p:nvSpPr>
            <p:spPr>
              <a:xfrm>
                <a:off x="3604" y="7631"/>
                <a:ext cx="4537" cy="898"/>
              </a:xfrm>
              <a:prstGeom prst="rect">
                <a:avLst/>
              </a:prstGeom>
              <a:solidFill>
                <a:schemeClr val="accent1">
                  <a:lumMod val="40000"/>
                  <a:lumOff val="6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en-US" altLang="zh-CN" sz="2400" dirty="0">
                    <a:solidFill>
                      <a:schemeClr val="tx1"/>
                    </a:solidFill>
                    <a:latin typeface="Calibri" panose="020F0502020204030204" charset="0"/>
                    <a:cs typeface="Calibri" panose="020F0502020204030204" charset="0"/>
                  </a:rPr>
                  <a:t>Single-tone signal x(t)</a:t>
                </a:r>
              </a:p>
            </p:txBody>
          </p:sp>
          <p:cxnSp>
            <p:nvCxnSpPr>
              <p:cNvPr id="6" name="直接箭头连接符 5"/>
              <p:cNvCxnSpPr/>
              <p:nvPr/>
            </p:nvCxnSpPr>
            <p:spPr>
              <a:xfrm flipV="1">
                <a:off x="3604" y="3540"/>
                <a:ext cx="5784" cy="4091"/>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17142" y="4701"/>
              <a:ext cx="1275" cy="725"/>
            </a:xfrm>
            <a:prstGeom prst="rect">
              <a:avLst/>
            </a:prstGeom>
            <a:noFill/>
          </p:spPr>
          <p:txBody>
            <a:bodyPr wrap="square" rtlCol="0">
              <a:spAutoFit/>
            </a:bodyPr>
            <a:lstStyle/>
            <a:p>
              <a:r>
                <a:rPr lang="en-US" altLang="zh-CN" sz="2400" dirty="0">
                  <a:latin typeface="Calibri" panose="020F0502020204030204" charset="0"/>
                  <a:cs typeface="Calibri" panose="020F0502020204030204" charset="0"/>
                </a:rPr>
                <a:t>FFT</a:t>
              </a:r>
            </a:p>
          </p:txBody>
        </p:sp>
        <p:cxnSp>
          <p:nvCxnSpPr>
            <p:cNvPr id="17" name="直接箭头连接符 16"/>
            <p:cNvCxnSpPr/>
            <p:nvPr/>
          </p:nvCxnSpPr>
          <p:spPr>
            <a:xfrm>
              <a:off x="16897" y="4399"/>
              <a:ext cx="0" cy="16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731" y="3001"/>
              <a:ext cx="3161" cy="2597"/>
              <a:chOff x="10731" y="3215"/>
              <a:chExt cx="3161" cy="2597"/>
            </a:xfrm>
          </p:grpSpPr>
          <p:sp>
            <p:nvSpPr>
              <p:cNvPr id="14" name="左大括号 13"/>
              <p:cNvSpPr/>
              <p:nvPr/>
            </p:nvSpPr>
            <p:spPr>
              <a:xfrm rot="16200000">
                <a:off x="12171" y="2351"/>
                <a:ext cx="271" cy="19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rot="16200000" flipH="1" flipV="1">
                <a:off x="12165" y="3916"/>
                <a:ext cx="283" cy="1999"/>
              </a:xfrm>
              <a:prstGeom prst="leftBrace">
                <a:avLst>
                  <a:gd name="adj1" fmla="val 8333"/>
                  <a:gd name="adj2" fmla="val 503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10991" y="3803"/>
                <a:ext cx="2572"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Correlation</a:t>
                </a:r>
              </a:p>
            </p:txBody>
          </p:sp>
          <p:sp>
            <p:nvSpPr>
              <p:cNvPr id="19" name="矩形 18"/>
              <p:cNvSpPr/>
              <p:nvPr/>
            </p:nvSpPr>
            <p:spPr>
              <a:xfrm>
                <a:off x="10731" y="5064"/>
                <a:ext cx="3161" cy="748"/>
              </a:xfrm>
              <a:prstGeom prst="rect">
                <a:avLst/>
              </a:prstGeom>
              <a:solidFill>
                <a:srgbClr val="F8CBAD"/>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p:cNvSpPr txBox="1"/>
              <p:nvPr/>
            </p:nvSpPr>
            <p:spPr>
              <a:xfrm>
                <a:off x="10829" y="5064"/>
                <a:ext cx="2884"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Preamble p(t)</a:t>
                </a:r>
              </a:p>
            </p:txBody>
          </p:sp>
        </p:grpSp>
        <p:grpSp>
          <p:nvGrpSpPr>
            <p:cNvPr id="45" name="组合 44"/>
            <p:cNvGrpSpPr/>
            <p:nvPr/>
          </p:nvGrpSpPr>
          <p:grpSpPr>
            <a:xfrm>
              <a:off x="13563" y="3578"/>
              <a:ext cx="4203" cy="748"/>
              <a:chOff x="13598" y="3445"/>
              <a:chExt cx="4203" cy="748"/>
            </a:xfrm>
          </p:grpSpPr>
          <p:cxnSp>
            <p:nvCxnSpPr>
              <p:cNvPr id="46" name="直接箭头连接符 45"/>
              <p:cNvCxnSpPr/>
              <p:nvPr/>
            </p:nvCxnSpPr>
            <p:spPr>
              <a:xfrm>
                <a:off x="13598" y="3852"/>
                <a:ext cx="100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4640" y="3445"/>
                <a:ext cx="3161" cy="748"/>
              </a:xfrm>
              <a:prstGeom prst="rect">
                <a:avLst/>
              </a:prstGeom>
              <a:solidFill>
                <a:schemeClr val="accent5">
                  <a:lumMod val="60000"/>
                  <a:lumOff val="4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3" name="文本框 52"/>
            <p:cNvSpPr txBox="1"/>
            <p:nvPr/>
          </p:nvSpPr>
          <p:spPr>
            <a:xfrm>
              <a:off x="14651" y="3578"/>
              <a:ext cx="3115"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h(t)+p(t)*x(t)</a:t>
              </a:r>
            </a:p>
          </p:txBody>
        </p:sp>
        <p:sp>
          <p:nvSpPr>
            <p:cNvPr id="54" name="文本框 53"/>
            <p:cNvSpPr txBox="1"/>
            <p:nvPr/>
          </p:nvSpPr>
          <p:spPr>
            <a:xfrm>
              <a:off x="14101" y="5666"/>
              <a:ext cx="3041" cy="725"/>
            </a:xfrm>
            <a:prstGeom prst="rect">
              <a:avLst/>
            </a:prstGeom>
            <a:noFill/>
          </p:spPr>
          <p:txBody>
            <a:bodyPr wrap="square" rtlCol="0">
              <a:spAutoFit/>
            </a:bodyPr>
            <a:lstStyle/>
            <a:p>
              <a:pPr algn="ctr">
                <a:buClrTx/>
                <a:buSzTx/>
                <a:buFontTx/>
              </a:pPr>
              <a:r>
                <a:rPr lang="en-US" altLang="zh-CN" sz="2400" dirty="0">
                  <a:latin typeface="Calibri" panose="020F0502020204030204" charset="0"/>
                  <a:cs typeface="Calibri" panose="020F0502020204030204" charset="0"/>
                </a:rPr>
                <a:t>H(f)+P(f)X(f)</a:t>
              </a:r>
            </a:p>
          </p:txBody>
        </p:sp>
      </p:grpSp>
    </p:spTree>
  </p:cSld>
  <p:clrMapOvr>
    <a:masterClrMapping/>
  </p:clrMapOvr>
  <mc:AlternateContent xmlns:mc="http://schemas.openxmlformats.org/markup-compatibility/2006" xmlns:p14="http://schemas.microsoft.com/office/powerpoint/2010/main">
    <mc:Choice Requires="p14">
      <p:transition p14:dur="10" advClick="0" advTm="1000">
        <p:fade/>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0 0 L -0.302292 -0.183981 " pathEditMode="relative" rAng="0" ptsTypes="">
                                      <p:cBhvr>
                                        <p:cTn id="9" dur="1000" fill="hold"/>
                                        <p:tgtEl>
                                          <p:spTgt spid="4"/>
                                        </p:tgtEl>
                                        <p:attrNameLst>
                                          <p:attrName>ppt_x</p:attrName>
                                          <p:attrName>ppt_y</p:attrName>
                                        </p:attrNameLst>
                                      </p:cBhvr>
                                      <p:rCtr x="-15100" y="-8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909af7d1-8d10-4513-aa22-4486c3eec539"/>
  <p:tag name="COMMONDATA" val="eyJoZGlkIjoiNzhjNjExNDJmNDViZTY5MThjZWY5ZjZmNTMzZjJkYj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4,&quot;width&quot;:555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9,&quot;width&quot;:70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1016</TotalTime>
  <Words>2244</Words>
  <Application>Microsoft Office PowerPoint</Application>
  <PresentationFormat>宽屏</PresentationFormat>
  <Paragraphs>240</Paragraphs>
  <Slides>28</Slides>
  <Notes>28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等线</vt:lpstr>
      <vt:lpstr>等线 Light</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 小帅</dc:creator>
  <cp:lastModifiedBy>罗 小帅</cp:lastModifiedBy>
  <cp:revision>3144</cp:revision>
  <dcterms:created xsi:type="dcterms:W3CDTF">2022-10-19T06:20:00Z</dcterms:created>
  <dcterms:modified xsi:type="dcterms:W3CDTF">2022-11-04T06:46:03Z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0C25812A0EDE4E778C0661AF9049BE9B</vt:lpwstr>
  </property>
  <property fmtid="{D5CDD505-2E9C-101B-9397-08002B2CF9AE}" pid="3" name="KSOProductBuildVer">
    <vt:lpwstr>2052-11.1.0.12598</vt:lpwstr>
  </property>
</Properties>
</file>